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25" r:id="rId2"/>
    <p:sldId id="278" r:id="rId3"/>
    <p:sldId id="264" r:id="rId4"/>
    <p:sldId id="321" r:id="rId5"/>
    <p:sldId id="336" r:id="rId6"/>
    <p:sldId id="320" r:id="rId7"/>
    <p:sldId id="326" r:id="rId8"/>
    <p:sldId id="328" r:id="rId9"/>
    <p:sldId id="293" r:id="rId10"/>
    <p:sldId id="342" r:id="rId11"/>
    <p:sldId id="344" r:id="rId12"/>
    <p:sldId id="345" r:id="rId13"/>
    <p:sldId id="261" r:id="rId14"/>
    <p:sldId id="260" r:id="rId15"/>
    <p:sldId id="267" r:id="rId16"/>
    <p:sldId id="322" r:id="rId17"/>
    <p:sldId id="272" r:id="rId18"/>
    <p:sldId id="327" r:id="rId19"/>
    <p:sldId id="277" r:id="rId20"/>
    <p:sldId id="291" r:id="rId21"/>
    <p:sldId id="339" r:id="rId22"/>
    <p:sldId id="263" r:id="rId23"/>
    <p:sldId id="323" r:id="rId24"/>
    <p:sldId id="319" r:id="rId25"/>
    <p:sldId id="281" r:id="rId26"/>
    <p:sldId id="282" r:id="rId27"/>
    <p:sldId id="262" r:id="rId28"/>
    <p:sldId id="340" r:id="rId29"/>
    <p:sldId id="338" r:id="rId30"/>
    <p:sldId id="337" r:id="rId31"/>
    <p:sldId id="324" r:id="rId32"/>
    <p:sldId id="332" r:id="rId33"/>
    <p:sldId id="335" r:id="rId34"/>
    <p:sldId id="341" r:id="rId35"/>
    <p:sldId id="346" r:id="rId36"/>
    <p:sldId id="347" r:id="rId37"/>
    <p:sldId id="348" r:id="rId38"/>
    <p:sldId id="349" r:id="rId39"/>
    <p:sldId id="350" r:id="rId40"/>
    <p:sldId id="351" r:id="rId41"/>
    <p:sldId id="352" r:id="rId42"/>
    <p:sldId id="353" r:id="rId43"/>
    <p:sldId id="354" r:id="rId44"/>
    <p:sldId id="355" r:id="rId45"/>
    <p:sldId id="356" r:id="rId46"/>
    <p:sldId id="357" r:id="rId47"/>
    <p:sldId id="358" r:id="rId48"/>
    <p:sldId id="359" r:id="rId49"/>
    <p:sldId id="288" r:id="rId5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1C05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26" autoAdjust="0"/>
    <p:restoredTop sz="94660"/>
  </p:normalViewPr>
  <p:slideViewPr>
    <p:cSldViewPr snapToGrid="0">
      <p:cViewPr>
        <p:scale>
          <a:sx n="125" d="100"/>
          <a:sy n="125" d="100"/>
        </p:scale>
        <p:origin x="-180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9812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6901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8564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144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3989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9834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4191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235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969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8588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5847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0879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pPr/>
              <a:t>19.12.2024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26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ln w="6350">
            <a:solidFill>
              <a:srgbClr val="5A4012"/>
            </a:solidFill>
          </a:ln>
          <a:solidFill>
            <a:schemeClr val="accent4">
              <a:lumMod val="75000"/>
            </a:schemeClr>
          </a:solidFill>
          <a:effectLst/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jpe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0.jpe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jpe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26.png"/><Relationship Id="rId4" Type="http://schemas.openxmlformats.org/officeDocument/2006/relationships/image" Target="../media/image58.jpeg"/><Relationship Id="rId9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66.png"/><Relationship Id="rId7" Type="http://schemas.openxmlformats.org/officeDocument/2006/relationships/image" Target="../media/image74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66.png"/><Relationship Id="rId7" Type="http://schemas.openxmlformats.org/officeDocument/2006/relationships/image" Target="../media/image79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623454" y="387927"/>
            <a:ext cx="5306291" cy="2133600"/>
          </a:xfrm>
        </p:spPr>
        <p:txBody>
          <a:bodyPr>
            <a:normAutofit fontScale="90000"/>
          </a:bodyPr>
          <a:lstStyle/>
          <a:p>
            <a:r>
              <a:rPr lang="ru-RU" sz="5400" dirty="0" smtClean="0"/>
              <a:t> </a:t>
            </a:r>
            <a:r>
              <a:rPr lang="ru-RU" sz="6000" dirty="0" smtClean="0"/>
              <a:t>КНИГА    ПАМЯТИ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4294967295"/>
          </p:nvPr>
        </p:nvSpPr>
        <p:spPr>
          <a:xfrm>
            <a:off x="0" y="2057400"/>
            <a:ext cx="4586288" cy="3811588"/>
          </a:xfrm>
        </p:spPr>
        <p:txBody>
          <a:bodyPr>
            <a:normAutofit/>
          </a:bodyPr>
          <a:lstStyle/>
          <a:p>
            <a:endParaRPr lang="ru-RU" dirty="0" smtClean="0">
              <a:ln/>
              <a:solidFill>
                <a:schemeClr val="accent4"/>
              </a:solidFill>
            </a:endParaRPr>
          </a:p>
          <a:p>
            <a:endParaRPr lang="ru-RU" dirty="0" smtClean="0">
              <a:ln/>
              <a:solidFill>
                <a:schemeClr val="accent4"/>
              </a:solidFill>
            </a:endParaRPr>
          </a:p>
          <a:p>
            <a:endParaRPr lang="ru-RU" dirty="0" smtClean="0">
              <a:ln/>
              <a:solidFill>
                <a:schemeClr val="accent4"/>
              </a:solidFill>
            </a:endParaRPr>
          </a:p>
          <a:p>
            <a:endParaRPr lang="ru-RU" dirty="0" smtClean="0">
              <a:ln/>
              <a:solidFill>
                <a:schemeClr val="accent4"/>
              </a:solidFill>
            </a:endParaRPr>
          </a:p>
          <a:p>
            <a:endParaRPr lang="ru-RU" dirty="0" smtClean="0">
              <a:ln/>
              <a:solidFill>
                <a:schemeClr val="accent4"/>
              </a:solidFill>
            </a:endParaRPr>
          </a:p>
          <a:p>
            <a:pPr>
              <a:buNone/>
            </a:pPr>
            <a:r>
              <a:rPr lang="ru-RU" dirty="0" smtClean="0">
                <a:ln/>
                <a:solidFill>
                  <a:schemeClr val="accent4"/>
                </a:solidFill>
              </a:rPr>
              <a:t>                               </a:t>
            </a:r>
            <a:r>
              <a:rPr lang="ru-RU" b="1" dirty="0" smtClean="0">
                <a:ln/>
                <a:solidFill>
                  <a:srgbClr val="FF0000"/>
                </a:solidFill>
              </a:rPr>
              <a:t>1941 – 1945 </a:t>
            </a:r>
            <a:r>
              <a:rPr lang="ru-RU" dirty="0" err="1" smtClean="0">
                <a:ln/>
                <a:solidFill>
                  <a:schemeClr val="accent4"/>
                </a:solidFill>
              </a:rPr>
              <a:t>гг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0"/>
          <a:stretch/>
        </p:blipFill>
        <p:spPr>
          <a:xfrm>
            <a:off x="1071363" y="1968087"/>
            <a:ext cx="4595146" cy="2603912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softEdge rad="112500"/>
          </a:effec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246" y="5328716"/>
            <a:ext cx="4986690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710" y="4957651"/>
            <a:ext cx="1476162" cy="1540129"/>
          </a:xfrm>
          <a:prstGeom prst="rect">
            <a:avLst/>
          </a:prstGeom>
        </p:spPr>
      </p:pic>
      <p:pic>
        <p:nvPicPr>
          <p:cNvPr id="16" name="Рисунок 15" descr="2020-03-27-09-02-50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072255" y="4724401"/>
            <a:ext cx="1302328" cy="1565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6317674" y="1468582"/>
            <a:ext cx="511232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ПОСВЯЩЕНО ПАМЯТИ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ЖИТЕЛЕЙ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СЕЛА </a:t>
            </a:r>
            <a:r>
              <a:rPr lang="ru-RU" sz="2400" b="1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КОТЛОВКИ И КОСТЕНЕЕВО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ЕЛАБУЖСКОГО РАЙОНА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РЕСПУБЛИКИ ТАТАРСТАН,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ЗАЩИЩАВШИХ РОДИНУ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В ГОДЫ ВЕЛИКОЙ ОТЕЧЕСТВЕННОЙ ВОЙНЫ </a:t>
            </a:r>
          </a:p>
          <a:p>
            <a:endParaRPr lang="ru-RU" dirty="0"/>
          </a:p>
        </p:txBody>
      </p:sp>
      <p:pic>
        <p:nvPicPr>
          <p:cNvPr id="15" name="Рисунок 14" descr="810306266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9872" y="1896342"/>
            <a:ext cx="4578927" cy="4578927"/>
          </a:xfrm>
          <a:prstGeom prst="rect">
            <a:avLst/>
          </a:prstGeom>
        </p:spPr>
      </p:pic>
      <p:pic>
        <p:nvPicPr>
          <p:cNvPr id="17" name="Рисунок 16" descr="GvZ6L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2586" y="124923"/>
            <a:ext cx="5669195" cy="12466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20436" y="401782"/>
            <a:ext cx="5444837" cy="803563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Смирнов Николай Григорьевич 1923-1997</a:t>
            </a:r>
            <a:endParaRPr lang="ru-RU" sz="3600" dirty="0"/>
          </a:p>
        </p:txBody>
      </p:sp>
      <p:sp>
        <p:nvSpPr>
          <p:cNvPr id="19" name="Текст 18"/>
          <p:cNvSpPr>
            <a:spLocks noGrp="1"/>
          </p:cNvSpPr>
          <p:nvPr>
            <p:ph type="body" idx="1"/>
          </p:nvPr>
        </p:nvSpPr>
        <p:spPr>
          <a:xfrm>
            <a:off x="6511976" y="318655"/>
            <a:ext cx="4835473" cy="85898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  <a:t>Цыпленков Яков Ефимович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88513" y="1496338"/>
            <a:ext cx="4336393" cy="3560614"/>
          </a:xfrm>
          <a:prstGeom prst="rect">
            <a:avLst/>
          </a:prstGeom>
        </p:spPr>
      </p:pic>
      <p:pic>
        <p:nvPicPr>
          <p:cNvPr id="9" name="Содержимое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46" y="4656587"/>
            <a:ext cx="1105646" cy="11555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188" y="5510164"/>
            <a:ext cx="3035658" cy="679482"/>
          </a:xfrm>
          <a:prstGeom prst="rect">
            <a:avLst/>
          </a:prstGeom>
        </p:spPr>
      </p:pic>
      <p:pic>
        <p:nvPicPr>
          <p:cNvPr id="12" name="Рисунок 11" descr="¦а¦¬TБTГ¦-¦-¦¦ (29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3490" y="1413164"/>
            <a:ext cx="2964873" cy="3726872"/>
          </a:xfrm>
          <a:prstGeom prst="rect">
            <a:avLst/>
          </a:prstGeom>
        </p:spPr>
      </p:pic>
      <p:pic>
        <p:nvPicPr>
          <p:cNvPr id="16" name="Рисунок 15" descr="¦а¦¬TБTГ¦-¦-¦¦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1157" y="1331005"/>
            <a:ext cx="2840838" cy="365663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80950" y="1537903"/>
            <a:ext cx="4336393" cy="3560614"/>
          </a:xfrm>
          <a:prstGeom prst="rect">
            <a:avLst/>
          </a:prstGeom>
        </p:spPr>
      </p:pic>
      <p:pic>
        <p:nvPicPr>
          <p:cNvPr id="20" name="Содержимое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610" y="4864405"/>
            <a:ext cx="1105646" cy="11555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916" y="5468600"/>
            <a:ext cx="3035658" cy="6794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92982" y="221674"/>
            <a:ext cx="5235665" cy="1233053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Круподеров Василий Михайлович 1921г.р.</a:t>
            </a:r>
            <a:endParaRPr lang="ru-RU" sz="36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6428510" y="1551709"/>
            <a:ext cx="4918940" cy="453794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Georgia" pitchFamily="18" charset="0"/>
              </a:rPr>
              <a:t>Гвардии сержант Круподеров Василий Михайлович родился в 1921 г.</a:t>
            </a:r>
          </a:p>
          <a:p>
            <a:r>
              <a:rPr lang="ru-RU" dirty="0" smtClean="0">
                <a:latin typeface="Georgia" pitchFamily="18" charset="0"/>
              </a:rPr>
              <a:t>Награжден :</a:t>
            </a:r>
          </a:p>
          <a:p>
            <a:r>
              <a:rPr lang="ru-RU" dirty="0" smtClean="0">
                <a:latin typeface="Georgia" pitchFamily="18" charset="0"/>
              </a:rPr>
              <a:t>13.10.1942- медаль «За Отвагу»</a:t>
            </a:r>
          </a:p>
          <a:p>
            <a:r>
              <a:rPr lang="ru-RU" dirty="0" smtClean="0">
                <a:latin typeface="Georgia" pitchFamily="18" charset="0"/>
              </a:rPr>
              <a:t>14.02.1944- орден «Красного Знамени»</a:t>
            </a:r>
          </a:p>
          <a:p>
            <a:r>
              <a:rPr lang="ru-RU" dirty="0" smtClean="0">
                <a:latin typeface="Georgia" pitchFamily="18" charset="0"/>
              </a:rPr>
              <a:t>19.07.1944-орден «Отечественной войны» </a:t>
            </a:r>
            <a:r>
              <a:rPr lang="en-US" dirty="0" smtClean="0">
                <a:latin typeface="Georgia" pitchFamily="18" charset="0"/>
              </a:rPr>
              <a:t>I</a:t>
            </a:r>
            <a:r>
              <a:rPr lang="ru-RU" dirty="0" smtClean="0">
                <a:latin typeface="Georgia" pitchFamily="18" charset="0"/>
              </a:rPr>
              <a:t> степени </a:t>
            </a:r>
          </a:p>
          <a:p>
            <a:r>
              <a:rPr lang="ru-RU" dirty="0" smtClean="0">
                <a:latin typeface="Georgia" pitchFamily="18" charset="0"/>
              </a:rPr>
              <a:t>14.10.1944- орден «Красной Звезды»</a:t>
            </a:r>
          </a:p>
          <a:p>
            <a:r>
              <a:rPr lang="ru-RU" dirty="0" smtClean="0">
                <a:latin typeface="Georgia" pitchFamily="18" charset="0"/>
              </a:rPr>
              <a:t>30.03. 1945-Орден «Отечественной войны»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22259" y="1149976"/>
            <a:ext cx="4336393" cy="3200398"/>
          </a:xfrm>
          <a:prstGeom prst="rect">
            <a:avLst/>
          </a:prstGeom>
        </p:spPr>
      </p:pic>
      <p:pic>
        <p:nvPicPr>
          <p:cNvPr id="9" name="Содержимое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19" y="4601168"/>
            <a:ext cx="1105646" cy="11555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188" y="5510164"/>
            <a:ext cx="3035658" cy="679482"/>
          </a:xfrm>
          <a:prstGeom prst="rect">
            <a:avLst/>
          </a:prstGeom>
        </p:spPr>
      </p:pic>
      <p:pic>
        <p:nvPicPr>
          <p:cNvPr id="13" name="Рисунок 12" descr="¦а¦¬TБTГ¦-¦-¦¦ (32).jpg"/>
          <p:cNvPicPr>
            <a:picLocks noChangeAspect="1"/>
          </p:cNvPicPr>
          <p:nvPr/>
        </p:nvPicPr>
        <p:blipFill>
          <a:blip r:embed="rId5" cstate="print"/>
          <a:srcRect r="2162" b="7435"/>
          <a:stretch>
            <a:fillRect/>
          </a:stretch>
        </p:blipFill>
        <p:spPr>
          <a:xfrm>
            <a:off x="1898072" y="793310"/>
            <a:ext cx="2705331" cy="37925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86691" y="277092"/>
            <a:ext cx="5070764" cy="1066799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Иванов Александр Петрович 1902-1983</a:t>
            </a:r>
            <a:endParaRPr lang="ru-RU" sz="36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6511976" y="1870365"/>
            <a:ext cx="4835473" cy="4219286"/>
          </a:xfrm>
        </p:spPr>
        <p:txBody>
          <a:bodyPr>
            <a:normAutofit/>
          </a:bodyPr>
          <a:lstStyle/>
          <a:p>
            <a:endParaRPr lang="ru-RU" dirty="0" smtClean="0">
              <a:latin typeface="Georgi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06284" y="1680353"/>
            <a:ext cx="4067110" cy="3338943"/>
          </a:xfrm>
          <a:prstGeom prst="rect">
            <a:avLst/>
          </a:prstGeom>
        </p:spPr>
      </p:pic>
      <p:pic>
        <p:nvPicPr>
          <p:cNvPr id="9" name="Содержимое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19" y="4601168"/>
            <a:ext cx="1105646" cy="11555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188" y="5510164"/>
            <a:ext cx="3035658" cy="679482"/>
          </a:xfrm>
          <a:prstGeom prst="rect">
            <a:avLst/>
          </a:prstGeom>
        </p:spPr>
      </p:pic>
      <p:pic>
        <p:nvPicPr>
          <p:cNvPr id="12" name="Рисунок 11" descr="иВАНОВ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51332" y="1534112"/>
            <a:ext cx="2711313" cy="3522797"/>
          </a:xfrm>
          <a:prstGeom prst="rect">
            <a:avLst/>
          </a:prstGeom>
        </p:spPr>
      </p:pic>
      <p:pic>
        <p:nvPicPr>
          <p:cNvPr id="14" name="Рисунок 13" descr="20.1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8619" y="1975572"/>
            <a:ext cx="4584069" cy="3122901"/>
          </a:xfrm>
          <a:prstGeom prst="rect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67600" y="207818"/>
            <a:ext cx="2701636" cy="1136073"/>
          </a:xfrm>
          <a:prstGeom prst="rect">
            <a:avLst/>
          </a:prstGeom>
        </p:spPr>
      </p:pic>
      <p:pic>
        <p:nvPicPr>
          <p:cNvPr id="16" name="Содержимое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083" y="5196913"/>
            <a:ext cx="1105646" cy="1155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62574" y="249383"/>
            <a:ext cx="5087911" cy="156260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Лаптев Михаил Петрович 1911 -1991  </a:t>
            </a:r>
          </a:p>
        </p:txBody>
      </p:sp>
      <p:sp>
        <p:nvSpPr>
          <p:cNvPr id="3" name="Текст 5"/>
          <p:cNvSpPr txBox="1">
            <a:spLocks/>
          </p:cNvSpPr>
          <p:nvPr/>
        </p:nvSpPr>
        <p:spPr>
          <a:xfrm>
            <a:off x="6384107" y="1496291"/>
            <a:ext cx="4851929" cy="51287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1800" dirty="0" smtClean="0">
                <a:latin typeface="Georgia" pitchFamily="18" charset="0"/>
              </a:rPr>
              <a:t>    Лаптев  Михаил Петрович  родился   в селе </a:t>
            </a:r>
            <a:r>
              <a:rPr lang="ru-RU" sz="1800" dirty="0" err="1" smtClean="0">
                <a:latin typeface="Georgia" pitchFamily="18" charset="0"/>
              </a:rPr>
              <a:t>Котловка</a:t>
            </a:r>
            <a:r>
              <a:rPr lang="ru-RU" sz="1800" dirty="0" smtClean="0">
                <a:latin typeface="Georgia" pitchFamily="18" charset="0"/>
              </a:rPr>
              <a:t> ТАССР 26.10.1911г.</a:t>
            </a:r>
          </a:p>
          <a:p>
            <a:r>
              <a:rPr lang="ru-RU" sz="1800" dirty="0" smtClean="0">
                <a:latin typeface="Georgia" pitchFamily="18" charset="0"/>
              </a:rPr>
              <a:t>Во время войны был зачислен старшиной  в Московский  флотский экипаж на канонерскую лодку «Советский Дагестан» .</a:t>
            </a:r>
          </a:p>
          <a:p>
            <a:r>
              <a:rPr lang="ru-RU" sz="1800" dirty="0" smtClean="0">
                <a:latin typeface="Georgia" pitchFamily="18" charset="0"/>
              </a:rPr>
              <a:t>С 21.11.1943 г.  переведен капитаном  в 1 отдельный дивизион  на  торпедный катер.</a:t>
            </a:r>
          </a:p>
          <a:p>
            <a:r>
              <a:rPr lang="ru-RU" sz="1800" dirty="0" smtClean="0">
                <a:latin typeface="Georgia" pitchFamily="18" charset="0"/>
              </a:rPr>
              <a:t>3 марта 1944г переведен  в 18 дивизион  катерных тральщиков </a:t>
            </a:r>
          </a:p>
          <a:p>
            <a:r>
              <a:rPr lang="ru-RU" sz="1800" dirty="0" smtClean="0">
                <a:latin typeface="Georgia" pitchFamily="18" charset="0"/>
              </a:rPr>
              <a:t>16.02.1946 –демобилизован </a:t>
            </a:r>
          </a:p>
          <a:p>
            <a:r>
              <a:rPr lang="ru-RU" sz="1800" dirty="0" smtClean="0">
                <a:latin typeface="Georgia" pitchFamily="18" charset="0"/>
              </a:rPr>
              <a:t>Награжден орденом « Красного знамени»</a:t>
            </a:r>
          </a:p>
          <a:p>
            <a:r>
              <a:rPr lang="ru-RU" sz="1800" dirty="0" smtClean="0">
                <a:latin typeface="Georgia" pitchFamily="18" charset="0"/>
              </a:rPr>
              <a:t>Медалью « За победу над Германией »</a:t>
            </a:r>
          </a:p>
          <a:p>
            <a:pPr fontAlgn="base">
              <a:buNone/>
            </a:pPr>
            <a:endParaRPr lang="ru-RU" sz="2400" dirty="0" smtClean="0">
              <a:latin typeface="Georgia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400" dirty="0" smtClean="0">
                <a:latin typeface="Georgia" pitchFamily="18" charset="0"/>
              </a:rPr>
              <a:t>.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048" y="5435965"/>
            <a:ext cx="3035658" cy="6794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167" y="569551"/>
            <a:ext cx="3185963" cy="47964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14" y="4396377"/>
            <a:ext cx="1104347" cy="1152202"/>
          </a:xfrm>
          <a:prstGeom prst="rect">
            <a:avLst/>
          </a:prstGeom>
        </p:spPr>
      </p:pic>
      <p:pic>
        <p:nvPicPr>
          <p:cNvPr id="8" name="Рисунок 7" descr="Рисунок (31)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44436" y="1122219"/>
            <a:ext cx="2646219" cy="3685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43309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816">
        <p15:prstTrans prst="pageCurlDouble"/>
      </p:transition>
    </mc:Choice>
    <mc:Fallback>
      <p:transition spd="slow" advTm="108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2617" y="249382"/>
            <a:ext cx="5167558" cy="1357745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effectLst>
                  <a:glow rad="76200">
                    <a:schemeClr val="bg1">
                      <a:lumMod val="50000"/>
                      <a:alpha val="83000"/>
                    </a:schemeClr>
                  </a:glow>
                </a:effectLst>
                <a:cs typeface="Times New Roman" panose="02020603050405020304" pitchFamily="18" charset="0"/>
              </a:rPr>
              <a:t>Лебедев Дмитрий Никитович 1912-1944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6266987" y="1427018"/>
            <a:ext cx="5183188" cy="4973781"/>
          </a:xfrm>
        </p:spPr>
        <p:txBody>
          <a:bodyPr>
            <a:noAutofit/>
          </a:bodyPr>
          <a:lstStyle/>
          <a:p>
            <a:r>
              <a:rPr lang="ru-RU" sz="1200" dirty="0" smtClean="0">
                <a:latin typeface="Georgia" pitchFamily="18" charset="0"/>
              </a:rPr>
              <a:t>Старший  сержант Дмитрий Никитович  Лебедев родился 1912г в </a:t>
            </a:r>
            <a:r>
              <a:rPr lang="ru-RU" sz="1200" dirty="0" err="1" smtClean="0">
                <a:latin typeface="Georgia" pitchFamily="18" charset="0"/>
              </a:rPr>
              <a:t>Иссык-Кульской</a:t>
            </a:r>
            <a:r>
              <a:rPr lang="ru-RU" sz="1200" dirty="0" smtClean="0">
                <a:latin typeface="Georgia" pitchFamily="18" charset="0"/>
              </a:rPr>
              <a:t> обл., </a:t>
            </a:r>
            <a:r>
              <a:rPr lang="ru-RU" sz="1200" dirty="0" err="1" smtClean="0">
                <a:latin typeface="Georgia" pitchFamily="18" charset="0"/>
              </a:rPr>
              <a:t>Тюпском</a:t>
            </a:r>
            <a:r>
              <a:rPr lang="ru-RU" sz="1200" dirty="0" smtClean="0">
                <a:latin typeface="Georgia" pitchFamily="18" charset="0"/>
              </a:rPr>
              <a:t> р-н, с. Михайловка. Был  призван в июле1941г.  из </a:t>
            </a:r>
            <a:r>
              <a:rPr lang="ru-RU" sz="1200" dirty="0" err="1" smtClean="0">
                <a:latin typeface="Georgia" pitchFamily="18" charset="0"/>
              </a:rPr>
              <a:t>Иссык-Кульский</a:t>
            </a:r>
            <a:r>
              <a:rPr lang="ru-RU" sz="1200" dirty="0" smtClean="0">
                <a:latin typeface="Georgia" pitchFamily="18" charset="0"/>
              </a:rPr>
              <a:t> РВК, Киргизская ССР  </a:t>
            </a:r>
          </a:p>
          <a:p>
            <a:r>
              <a:rPr lang="ru-RU" sz="1200" dirty="0" smtClean="0">
                <a:latin typeface="Georgia" pitchFamily="18" charset="0"/>
              </a:rPr>
              <a:t>  Подвиги :</a:t>
            </a:r>
          </a:p>
          <a:p>
            <a:r>
              <a:rPr lang="ru-RU" sz="1200" dirty="0" smtClean="0">
                <a:latin typeface="Georgia" pitchFamily="18" charset="0"/>
              </a:rPr>
              <a:t>В боях  под Москвой  в  ноябре месяце 1941 г. у </a:t>
            </a:r>
            <a:r>
              <a:rPr lang="ru-RU" sz="1200" dirty="0" err="1" smtClean="0">
                <a:latin typeface="Georgia" pitchFamily="18" charset="0"/>
              </a:rPr>
              <a:t>ст</a:t>
            </a:r>
            <a:r>
              <a:rPr lang="ru-RU" sz="1200" dirty="0" smtClean="0">
                <a:latin typeface="Georgia" pitchFamily="18" charset="0"/>
              </a:rPr>
              <a:t> Крюкова забросал гранатами и уничтожил  легковую машину с двумя офицерами противника и одну пароконную  повожу. </a:t>
            </a:r>
          </a:p>
          <a:p>
            <a:r>
              <a:rPr lang="ru-RU" sz="1200" dirty="0" smtClean="0">
                <a:latin typeface="Georgia" pitchFamily="18" charset="0"/>
              </a:rPr>
              <a:t>В феврале  месяце 1942 г в бою за Ново </a:t>
            </a:r>
            <a:r>
              <a:rPr lang="ru-RU" sz="1200" dirty="0" err="1" smtClean="0">
                <a:latin typeface="Georgia" pitchFamily="18" charset="0"/>
              </a:rPr>
              <a:t>Свинухово</a:t>
            </a:r>
            <a:r>
              <a:rPr lang="ru-RU" sz="1200" dirty="0" smtClean="0">
                <a:latin typeface="Georgia" pitchFamily="18" charset="0"/>
              </a:rPr>
              <a:t> уничтожил 7 солдат противника и захватил  одного  в плен в живых, будучи сам ранен. Вынес с поля боя  тяжело раненного командира взвода.</a:t>
            </a:r>
          </a:p>
          <a:p>
            <a:r>
              <a:rPr lang="ru-RU" sz="1200" dirty="0" smtClean="0">
                <a:latin typeface="Georgia" pitchFamily="18" charset="0"/>
              </a:rPr>
              <a:t>В декабре 1942 г при  выполнении задачи  под с. Наволок Холмского района  уничтожил гранатами  повозку с грузом и двумя ездовыми противника.</a:t>
            </a:r>
          </a:p>
          <a:p>
            <a:r>
              <a:rPr lang="ru-RU" sz="1200" dirty="0" smtClean="0">
                <a:latin typeface="Georgia" pitchFamily="18" charset="0"/>
              </a:rPr>
              <a:t>В бою под </a:t>
            </a:r>
            <a:r>
              <a:rPr lang="ru-RU" sz="1200" dirty="0" err="1" smtClean="0">
                <a:latin typeface="Georgia" pitchFamily="18" charset="0"/>
              </a:rPr>
              <a:t>Чикуново</a:t>
            </a:r>
            <a:r>
              <a:rPr lang="ru-RU" sz="1200" dirty="0" smtClean="0">
                <a:latin typeface="Georgia" pitchFamily="18" charset="0"/>
              </a:rPr>
              <a:t>  Холмского р-на 26.02.1943 г.уничтожил  из винтовки 2-хавтоматчиков противника . В окружении плену не был.  Достоин правительственной награды  ордена « Красной Звезды».</a:t>
            </a:r>
          </a:p>
          <a:p>
            <a:r>
              <a:rPr lang="ru-RU" sz="1200" dirty="0" smtClean="0">
                <a:latin typeface="Georgia" pitchFamily="18" charset="0"/>
              </a:rPr>
              <a:t>Награжден медалью « За Отвагу» Похоронен в Калининской обл., </a:t>
            </a:r>
            <a:r>
              <a:rPr lang="ru-RU" sz="1200" dirty="0" err="1" smtClean="0">
                <a:latin typeface="Georgia" pitchFamily="18" charset="0"/>
              </a:rPr>
              <a:t>Новосокольническом</a:t>
            </a:r>
            <a:r>
              <a:rPr lang="ru-RU" sz="1200" dirty="0" smtClean="0">
                <a:latin typeface="Georgia" pitchFamily="18" charset="0"/>
              </a:rPr>
              <a:t> р-н, д. </a:t>
            </a:r>
            <a:r>
              <a:rPr lang="ru-RU" sz="1200" dirty="0" err="1" smtClean="0">
                <a:latin typeface="Georgia" pitchFamily="18" charset="0"/>
              </a:rPr>
              <a:t>Федорухново</a:t>
            </a:r>
            <a:r>
              <a:rPr lang="ru-RU" sz="1200" dirty="0" smtClean="0">
                <a:latin typeface="Georgia" pitchFamily="18" charset="0"/>
              </a:rPr>
              <a:t>, юго-западнее, 1 км, братская могила</a:t>
            </a:r>
          </a:p>
          <a:p>
            <a:r>
              <a:rPr lang="ru-RU" sz="1200" dirty="0" smtClean="0">
                <a:latin typeface="Georgia" pitchFamily="18" charset="0"/>
              </a:rPr>
              <a:t>Убит 18.01.1944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27" y="484908"/>
            <a:ext cx="3255818" cy="464127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305" y="4230123"/>
            <a:ext cx="1104347" cy="11522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988" y="5191510"/>
            <a:ext cx="3035658" cy="679482"/>
          </a:xfrm>
          <a:prstGeom prst="rect">
            <a:avLst/>
          </a:prstGeom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6159828" y="3402158"/>
            <a:ext cx="5097780" cy="883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47335" y="1010036"/>
            <a:ext cx="2764992" cy="3686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5034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1017">
        <p15:prstTrans prst="pageCurlDouble"/>
      </p:transition>
    </mc:Choice>
    <mc:Fallback>
      <p:transition spd="slow" advTm="1101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302324" y="328774"/>
            <a:ext cx="5087911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</a:t>
            </a:r>
            <a:r>
              <a:rPr lang="ru-RU" sz="3200" dirty="0" err="1" smtClean="0"/>
              <a:t>Небылицын</a:t>
            </a:r>
            <a:r>
              <a:rPr lang="ru-RU" sz="3200" dirty="0" smtClean="0"/>
              <a:t> Михаил Павлович  1921 -1984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Текст 5"/>
          <p:cNvSpPr txBox="1">
            <a:spLocks/>
          </p:cNvSpPr>
          <p:nvPr/>
        </p:nvSpPr>
        <p:spPr>
          <a:xfrm>
            <a:off x="6439881" y="1537856"/>
            <a:ext cx="4780892" cy="50058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2000" dirty="0" smtClean="0">
                <a:latin typeface="Georgia" pitchFamily="18" charset="0"/>
              </a:rPr>
              <a:t>   </a:t>
            </a:r>
            <a:r>
              <a:rPr lang="en-US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Небылицын</a:t>
            </a:r>
            <a:r>
              <a:rPr lang="ru-RU" sz="2000" dirty="0" smtClean="0">
                <a:latin typeface="Georgia" pitchFamily="18" charset="0"/>
              </a:rPr>
              <a:t> Михаил Павлович  1921 гр. В 1939 году призван на срочную службу  в ряды Красной Армии. Службу проходил в Западной Украине. Участвовал в боевых действиях  с 1941 года. Боевая часть,  где проходил службу  Михаил Павлович  с боями отступала  до города Ленинграда .Служил в разведках .В блокадном Ленинграде получил ранение, лежал в госпитале . С установкой  «Дорога  жизни" в феврале 1942 г. был отправлен   на большую землю в г. </a:t>
            </a:r>
            <a:r>
              <a:rPr lang="ru-RU" sz="2000" dirty="0" err="1" smtClean="0">
                <a:latin typeface="Georgia" pitchFamily="18" charset="0"/>
              </a:rPr>
              <a:t>Саратов.В</a:t>
            </a:r>
            <a:r>
              <a:rPr lang="ru-RU" sz="2000" dirty="0" smtClean="0">
                <a:latin typeface="Georgia" pitchFamily="18" charset="0"/>
              </a:rPr>
              <a:t> последствие  комиссован  с инвалидностью 3 группы . Умер в 1984 году </a:t>
            </a:r>
          </a:p>
          <a:p>
            <a:pPr algn="just">
              <a:buNone/>
            </a:pPr>
            <a:endParaRPr lang="ru-RU" sz="1800" dirty="0">
              <a:latin typeface="Georgi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557" y="5131166"/>
            <a:ext cx="3035658" cy="6794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25629" y="434006"/>
            <a:ext cx="3185963" cy="47964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21" y="4208718"/>
            <a:ext cx="1104347" cy="115220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2452" b="980"/>
          <a:stretch>
            <a:fillRect/>
          </a:stretch>
        </p:blipFill>
        <p:spPr bwMode="auto">
          <a:xfrm>
            <a:off x="1468582" y="1412759"/>
            <a:ext cx="4087091" cy="279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28481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1275">
        <p15:prstTrans prst="pageCurlDouble"/>
      </p:transition>
    </mc:Choice>
    <mc:Fallback>
      <p:transition spd="slow" advTm="1127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16625" y="1246673"/>
            <a:ext cx="4419603" cy="347796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7454" y="1122217"/>
            <a:ext cx="2687782" cy="374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957" y="5588366"/>
            <a:ext cx="3035658" cy="6794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575" y="5616074"/>
            <a:ext cx="3035658" cy="6794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237" y="4964646"/>
            <a:ext cx="1579417" cy="16478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798391"/>
            <a:ext cx="1579417" cy="1647859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428509" y="260194"/>
            <a:ext cx="4599708" cy="1325563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Нырков Михаил Иванович 1922-1943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30290" y="1745673"/>
            <a:ext cx="410094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Народный Комиссариат Обороны Союза ССР</a:t>
            </a:r>
          </a:p>
          <a:p>
            <a:pPr algn="ctr"/>
            <a:r>
              <a:rPr lang="ru-RU" sz="2000" b="1" dirty="0" smtClean="0">
                <a:latin typeface="Georgia" pitchFamily="18" charset="0"/>
              </a:rPr>
              <a:t>От 10.03.1943 №48</a:t>
            </a:r>
          </a:p>
          <a:p>
            <a:r>
              <a:rPr lang="ru-RU" sz="2000" dirty="0" smtClean="0">
                <a:latin typeface="Georgia" pitchFamily="18" charset="0"/>
              </a:rPr>
              <a:t> Красноармеец Нырков Михаил Иванович, уроженец Тат АССР, </a:t>
            </a:r>
            <a:r>
              <a:rPr lang="ru-RU" sz="2000" dirty="0" err="1" smtClean="0">
                <a:latin typeface="Georgia" pitchFamily="18" charset="0"/>
              </a:rPr>
              <a:t>Елабужский</a:t>
            </a:r>
            <a:r>
              <a:rPr lang="ru-RU" sz="2000" dirty="0" smtClean="0">
                <a:latin typeface="Georgia" pitchFamily="18" charset="0"/>
              </a:rPr>
              <a:t> район с </a:t>
            </a:r>
            <a:r>
              <a:rPr lang="ru-RU" sz="2000" dirty="0" err="1" smtClean="0">
                <a:latin typeface="Georgia" pitchFamily="18" charset="0"/>
              </a:rPr>
              <a:t>Котловка</a:t>
            </a:r>
            <a:r>
              <a:rPr lang="ru-RU" sz="2000" dirty="0" smtClean="0">
                <a:latin typeface="Georgia" pitchFamily="18" charset="0"/>
              </a:rPr>
              <a:t> в бою за социалистическую Родину, верный воинской присяге, проявив геройство и мужество был убит 2 января 1943 года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41774" y="266838"/>
            <a:ext cx="5029200" cy="1152939"/>
          </a:xfrm>
        </p:spPr>
        <p:txBody>
          <a:bodyPr>
            <a:noAutofit/>
          </a:bodyPr>
          <a:lstStyle/>
          <a:p>
            <a:r>
              <a:rPr lang="ru-RU" dirty="0" smtClean="0"/>
              <a:t>Пермяков Михаил Петрович 1905-1977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6456218" y="1570383"/>
            <a:ext cx="4752109" cy="477078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Georgia" pitchFamily="18" charset="0"/>
              </a:rPr>
              <a:t>Пермяков Михаил Петрович родился в 1905 г. в </a:t>
            </a:r>
            <a:r>
              <a:rPr lang="ru-RU" sz="2800" dirty="0" err="1" smtClean="0">
                <a:latin typeface="Georgia" pitchFamily="18" charset="0"/>
              </a:rPr>
              <a:t>с.Танайка</a:t>
            </a:r>
            <a:r>
              <a:rPr lang="ru-RU" sz="2800" dirty="0" smtClean="0">
                <a:latin typeface="Georgia" pitchFamily="18" charset="0"/>
              </a:rPr>
              <a:t>.</a:t>
            </a:r>
          </a:p>
          <a:p>
            <a:pPr algn="ctr"/>
            <a:r>
              <a:rPr lang="ru-RU" sz="2800" dirty="0" smtClean="0">
                <a:latin typeface="Georgia" pitchFamily="18" charset="0"/>
              </a:rPr>
              <a:t> На фронт ушёл осенью 1941 г. Прошёл всю войну артиллеристом. Домой вернулся осенью 1945г.</a:t>
            </a:r>
          </a:p>
          <a:p>
            <a:pPr algn="ctr"/>
            <a:r>
              <a:rPr lang="ru-RU" sz="2800" dirty="0" smtClean="0">
                <a:latin typeface="Georgia" pitchFamily="18" charset="0"/>
              </a:rPr>
              <a:t>Был ранен.Имел много наград за мужество и отвагу.</a:t>
            </a:r>
          </a:p>
          <a:p>
            <a:pPr algn="ctr"/>
            <a:r>
              <a:rPr lang="ru-RU" sz="2800" dirty="0" smtClean="0">
                <a:latin typeface="Georgia" pitchFamily="18" charset="0"/>
              </a:rPr>
              <a:t>Умер в 1977 г.</a:t>
            </a:r>
          </a:p>
          <a:p>
            <a:endParaRPr lang="ru-RU" sz="2000" dirty="0">
              <a:latin typeface="Georgia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332" y="491646"/>
            <a:ext cx="3185963" cy="47964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188" y="5510164"/>
            <a:ext cx="3035658" cy="6794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13" y="4451795"/>
            <a:ext cx="1104347" cy="115220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 l="491" t="13364" r="1609" b="10599"/>
          <a:stretch>
            <a:fillRect/>
          </a:stretch>
        </p:blipFill>
        <p:spPr bwMode="auto">
          <a:xfrm>
            <a:off x="2258836" y="955963"/>
            <a:ext cx="2839636" cy="39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796667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993">
        <p15:prstTrans prst="pageCurlDouble"/>
      </p:transition>
    </mc:Choice>
    <mc:Fallback>
      <p:transition spd="slow" advTm="1099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17673" y="765358"/>
            <a:ext cx="5110974" cy="938751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Старкин</a:t>
            </a:r>
            <a:r>
              <a:rPr lang="ru-RU" sz="3600" dirty="0" smtClean="0"/>
              <a:t> Михаил </a:t>
            </a:r>
            <a:r>
              <a:rPr lang="ru-RU" sz="3600" dirty="0" err="1" smtClean="0"/>
              <a:t>Филлимонович</a:t>
            </a:r>
            <a:r>
              <a:rPr lang="ru-RU" sz="3600" dirty="0" smtClean="0"/>
              <a:t> 1924-1942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511976" y="1717965"/>
            <a:ext cx="4835473" cy="4371686"/>
          </a:xfrm>
        </p:spPr>
        <p:txBody>
          <a:bodyPr>
            <a:normAutofit/>
          </a:bodyPr>
          <a:lstStyle/>
          <a:p>
            <a:r>
              <a:rPr lang="ru-RU" sz="2200" dirty="0" err="1" smtClean="0">
                <a:latin typeface="Georgia" pitchFamily="18" charset="0"/>
              </a:rPr>
              <a:t>Старкин</a:t>
            </a:r>
            <a:r>
              <a:rPr lang="ru-RU" sz="2200" dirty="0" smtClean="0">
                <a:latin typeface="Georgia" pitchFamily="18" charset="0"/>
              </a:rPr>
              <a:t> Михаил </a:t>
            </a:r>
            <a:r>
              <a:rPr lang="ru-RU" sz="2200" dirty="0" err="1" smtClean="0">
                <a:latin typeface="Georgia" pitchFamily="18" charset="0"/>
              </a:rPr>
              <a:t>Филлимонович</a:t>
            </a:r>
            <a:r>
              <a:rPr lang="ru-RU" sz="2200" dirty="0" smtClean="0">
                <a:latin typeface="Georgia" pitchFamily="18" charset="0"/>
              </a:rPr>
              <a:t> родился  в 1924 году, в армию  ушел в 1942 году, попал сразу   на фронт. В конце сентября – начале октября жаркими были бои на территории Смоленской области. Здесь в одном из подразделений воевал и М.Ф. </a:t>
            </a:r>
            <a:r>
              <a:rPr lang="ru-RU" sz="2200" dirty="0" err="1" smtClean="0">
                <a:latin typeface="Georgia" pitchFamily="18" charset="0"/>
              </a:rPr>
              <a:t>Старкин</a:t>
            </a:r>
            <a:r>
              <a:rPr lang="ru-RU" sz="2200" dirty="0" smtClean="0">
                <a:latin typeface="Georgia" pitchFamily="18" charset="0"/>
              </a:rPr>
              <a:t>. Он со своими однополчанами попали в окружение, с боями стали вырываться из кольца. В одном из боев был  он ранен и умер от ран в одном из госпиталей.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33497" y="1025000"/>
            <a:ext cx="4419603" cy="347796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05891" y="845127"/>
            <a:ext cx="2687782" cy="374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Содержимое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19" y="4753568"/>
            <a:ext cx="1105646" cy="11555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394" y="5297421"/>
            <a:ext cx="3035658" cy="6794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188" y="5510164"/>
            <a:ext cx="3035658" cy="679482"/>
          </a:xfrm>
          <a:prstGeom prst="rect">
            <a:avLst/>
          </a:prstGeom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6511977" y="765359"/>
            <a:ext cx="4916670" cy="178387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Сычев Сергей </a:t>
            </a:r>
            <a:r>
              <a:rPr lang="ru-RU" sz="3600" dirty="0" err="1" smtClean="0">
                <a:solidFill>
                  <a:schemeClr val="accent6">
                    <a:lumMod val="50000"/>
                  </a:schemeClr>
                </a:solidFill>
              </a:rPr>
              <a:t>Прокофьевич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b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1918-2015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idx="1"/>
          </p:nvPr>
        </p:nvSpPr>
        <p:spPr>
          <a:xfrm>
            <a:off x="6511976" y="1953491"/>
            <a:ext cx="4835473" cy="4136159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Georgia" pitchFamily="18" charset="0"/>
              </a:rPr>
              <a:t>Сычев Сергей </a:t>
            </a:r>
            <a:r>
              <a:rPr lang="ru-RU" sz="2800" dirty="0" err="1" smtClean="0">
                <a:latin typeface="Georgia" pitchFamily="18" charset="0"/>
              </a:rPr>
              <a:t>Прокофьевич</a:t>
            </a:r>
            <a:r>
              <a:rPr lang="ru-RU" sz="2800" dirty="0" smtClean="0">
                <a:latin typeface="Georgia" pitchFamily="18" charset="0"/>
              </a:rPr>
              <a:t>  15 ноября 1941 г получил осколочное ранение левой кисти с повреждением кости </a:t>
            </a:r>
            <a:endParaRPr lang="ru-RU" sz="2800" dirty="0">
              <a:latin typeface="Georgia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242" y="909041"/>
            <a:ext cx="3010557" cy="41783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14" y="4565715"/>
            <a:ext cx="1104347" cy="1152202"/>
          </a:xfrm>
          <a:prstGeom prst="rect">
            <a:avLst/>
          </a:prstGeom>
        </p:spPr>
      </p:pic>
      <p:pic>
        <p:nvPicPr>
          <p:cNvPr id="14" name="Рисунок 13" descr="Сычев2.jpeg"/>
          <p:cNvPicPr/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2119745" y="1399310"/>
            <a:ext cx="2396836" cy="3241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85852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836">
        <p15:prstTrans prst="pageCurlDouble"/>
      </p:transition>
    </mc:Choice>
    <mc:Fallback>
      <p:transition spd="slow" advTm="108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48661" y="203660"/>
            <a:ext cx="5108712" cy="1058573"/>
          </a:xfrm>
        </p:spPr>
        <p:txBody>
          <a:bodyPr/>
          <a:lstStyle/>
          <a:p>
            <a:r>
              <a:rPr lang="ru-RU" dirty="0" smtClean="0"/>
              <a:t>По дорогам войны шли мои земляки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6645651" y="180109"/>
            <a:ext cx="4604240" cy="6366543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На фотографии в газете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нечетко изображены бойцы,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еще почти что дети,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герои мировой войны.</a:t>
            </a:r>
          </a:p>
          <a:p>
            <a:pPr algn="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Они снимались перед боем – </a:t>
            </a:r>
          </a:p>
          <a:p>
            <a:pPr algn="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в обнимку, четверо у рва. </a:t>
            </a:r>
          </a:p>
          <a:p>
            <a:pPr algn="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И было небо </a:t>
            </a:r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голубое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, </a:t>
            </a:r>
          </a:p>
          <a:p>
            <a:pPr algn="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была зеленая трава.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Никто не знает их фамилий,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о них ни песен нет, ни книг.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Здесь чей-то сын и чей-то милый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и чей-то первый ученик.</a:t>
            </a:r>
          </a:p>
          <a:p>
            <a:pPr algn="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Они легли на поле боя, –</a:t>
            </a:r>
          </a:p>
          <a:p>
            <a:pPr algn="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жить начинавшие едва.</a:t>
            </a:r>
          </a:p>
          <a:p>
            <a:pPr algn="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И было небо </a:t>
            </a:r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голубое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,</a:t>
            </a:r>
          </a:p>
          <a:p>
            <a:pPr algn="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была зеленая трава. 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Забыть тот горький год неблизкий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мы никогда бы не смогли.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По всей России обелиски,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 как души, рвутся из земли.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59" y="1349644"/>
            <a:ext cx="5181600" cy="40674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188" y="5510164"/>
            <a:ext cx="3035658" cy="679482"/>
          </a:xfrm>
          <a:prstGeom prst="rect">
            <a:avLst/>
          </a:prstGeom>
        </p:spPr>
      </p:pic>
      <p:pic>
        <p:nvPicPr>
          <p:cNvPr id="10" name="Рисунок 9" descr="22.1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7192" y="1828801"/>
            <a:ext cx="4348479" cy="315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128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187050">
        <p15:prstTrans prst="pageCurlDouble"/>
      </p:transition>
    </mc:Choice>
    <mc:Fallback>
      <p:transition spd="slow" advClick="0" advTm="187050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" objId="2"/>
        <p14:stopEvt time="187050" objId="2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180110" y="234950"/>
            <a:ext cx="5805054" cy="957263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    Черемисинов Максим  Лаврентьевич </a:t>
            </a: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07111" y="1810604"/>
            <a:ext cx="4348578" cy="34220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6" y="4784537"/>
            <a:ext cx="1579417" cy="16478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448" y="5588365"/>
            <a:ext cx="3035658" cy="67948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068291" y="3244334"/>
            <a:ext cx="544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Georgia" pitchFamily="18" charset="0"/>
              </a:rPr>
              <a:t> </a:t>
            </a:r>
            <a:endParaRPr lang="ru-RU" dirty="0"/>
          </a:p>
        </p:txBody>
      </p:sp>
      <p:pic>
        <p:nvPicPr>
          <p:cNvPr id="12" name="Рисунок 11" descr="Костенеевская баннер (1)-1-1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22065" y="1540694"/>
            <a:ext cx="3062553" cy="3987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94764" y="1357745"/>
            <a:ext cx="4599709" cy="3449782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2765" y="4909228"/>
            <a:ext cx="1579417" cy="164785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157" y="5422110"/>
            <a:ext cx="3035658" cy="6794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83" y="4574032"/>
            <a:ext cx="1224407" cy="12796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261" y="5343909"/>
            <a:ext cx="3035658" cy="6794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282844"/>
            <a:ext cx="3366656" cy="4944306"/>
          </a:xfrm>
          <a:prstGeom prst="rect">
            <a:avLst/>
          </a:prstGeom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92035" y="798842"/>
            <a:ext cx="2757055" cy="3929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511977" y="401782"/>
            <a:ext cx="4916670" cy="900545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Цыпленков Павел Васильевич 1912-1969</a:t>
            </a:r>
            <a:endParaRPr lang="ru-RU" sz="3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373092" y="1330037"/>
            <a:ext cx="4974358" cy="4904508"/>
          </a:xfrm>
        </p:spPr>
        <p:txBody>
          <a:bodyPr>
            <a:noAutofit/>
          </a:bodyPr>
          <a:lstStyle/>
          <a:p>
            <a:r>
              <a:rPr lang="ru-RU" sz="1300" dirty="0" smtClean="0">
                <a:latin typeface="Georgia" pitchFamily="18" charset="0"/>
              </a:rPr>
              <a:t>Цыпленков Павел Васильевич, родился в 1912 году в деревне </a:t>
            </a:r>
            <a:r>
              <a:rPr lang="ru-RU" sz="1300" dirty="0" err="1" smtClean="0">
                <a:latin typeface="Georgia" pitchFamily="18" charset="0"/>
              </a:rPr>
              <a:t>Казыли</a:t>
            </a:r>
            <a:r>
              <a:rPr lang="ru-RU" sz="1300" dirty="0" smtClean="0">
                <a:latin typeface="Georgia" pitchFamily="18" charset="0"/>
              </a:rPr>
              <a:t>, </a:t>
            </a:r>
            <a:r>
              <a:rPr lang="ru-RU" sz="1300" dirty="0" err="1" smtClean="0">
                <a:latin typeface="Georgia" pitchFamily="18" charset="0"/>
              </a:rPr>
              <a:t>Елабужского</a:t>
            </a:r>
            <a:r>
              <a:rPr lang="ru-RU" sz="1300" dirty="0" smtClean="0">
                <a:latin typeface="Georgia" pitchFamily="18" charset="0"/>
              </a:rPr>
              <a:t> района, ТАССР..</a:t>
            </a:r>
            <a:br>
              <a:rPr lang="ru-RU" sz="1300" dirty="0" smtClean="0">
                <a:latin typeface="Georgia" pitchFamily="18" charset="0"/>
              </a:rPr>
            </a:br>
            <a:r>
              <a:rPr lang="ru-RU" sz="1300" dirty="0" smtClean="0">
                <a:latin typeface="Georgia" pitchFamily="18" charset="0"/>
              </a:rPr>
              <a:t>С января 1941 года был направлен служить на должность старшего фельдшера в Бессарабию (область Молдавии на границе с Румынией) в 218 мотострелковую дивизию южного фронта. В Бессарабии находился с семьей: жена и одиннадцатимесячная дочь. Во время начала военных действий, в течение шести часов была организована эвакуация семей военнослужащих. </a:t>
            </a:r>
            <a:br>
              <a:rPr lang="ru-RU" sz="1300" dirty="0" smtClean="0">
                <a:latin typeface="Georgia" pitchFamily="18" charset="0"/>
              </a:rPr>
            </a:br>
            <a:r>
              <a:rPr lang="ru-RU" sz="1300" dirty="0" smtClean="0">
                <a:latin typeface="Georgia" pitchFamily="18" charset="0"/>
              </a:rPr>
              <a:t>Павел Васильевич выехал на фронт 25 июня 1941. С января месяц 1942 года воевал в составе 73 кавалерийского полка при 150 стр. дивизии южного фронта. С января месяца по апрель 1942 года находился на излечении в эвакогоспитале города Сталинграда. После излечения в составе 65 танковой бригады западного фронта, защищал город Сталинград, где в сентябре 1943 года был тяжело ранен в левую ногу. Находился на излечении в </a:t>
            </a:r>
            <a:r>
              <a:rPr lang="ru-RU" sz="1300" dirty="0" err="1" smtClean="0">
                <a:latin typeface="Georgia" pitchFamily="18" charset="0"/>
              </a:rPr>
              <a:t>эвакогостипателе</a:t>
            </a:r>
            <a:r>
              <a:rPr lang="ru-RU" sz="1300" dirty="0" smtClean="0">
                <a:latin typeface="Georgia" pitchFamily="18" charset="0"/>
              </a:rPr>
              <a:t> до марта 1944 года. После излечения выехал обратно на фронт и находился в 4 Украинском фронте до окончания войны. После окончания войны служил в Белорусском военном округе в 10 </a:t>
            </a:r>
            <a:r>
              <a:rPr lang="ru-RU" sz="1300" dirty="0" err="1" smtClean="0">
                <a:latin typeface="Georgia" pitchFamily="18" charset="0"/>
              </a:rPr>
              <a:t>мото</a:t>
            </a:r>
            <a:r>
              <a:rPr lang="ru-RU" sz="1300" dirty="0" smtClean="0">
                <a:latin typeface="Georgia" pitchFamily="18" charset="0"/>
              </a:rPr>
              <a:t>. мех. полк.  в должности начальника аптеки полка. Откуда был демобилизован в октябре 1946 г.</a:t>
            </a:r>
            <a:br>
              <a:rPr lang="ru-RU" sz="1300" dirty="0" smtClean="0">
                <a:latin typeface="Georgia" pitchFamily="18" charset="0"/>
              </a:rPr>
            </a:br>
            <a:r>
              <a:rPr lang="ru-RU" sz="1300" dirty="0" smtClean="0">
                <a:latin typeface="Georgia" pitchFamily="18" charset="0"/>
              </a:rPr>
              <a:t>В 1943 был награжден Орденом «Красной звезды».</a:t>
            </a:r>
            <a:br>
              <a:rPr lang="ru-RU" sz="1300" dirty="0" smtClean="0">
                <a:latin typeface="Georgia" pitchFamily="18" charset="0"/>
              </a:rPr>
            </a:br>
            <a:r>
              <a:rPr lang="ru-RU" sz="1300" dirty="0" smtClean="0">
                <a:latin typeface="Georgia" pitchFamily="18" charset="0"/>
              </a:rPr>
              <a:t>В 1945 награжден медалью «За победу над Германией».</a:t>
            </a:r>
            <a:br>
              <a:rPr lang="ru-RU" sz="1300" dirty="0" smtClean="0">
                <a:latin typeface="Georgia" pitchFamily="18" charset="0"/>
              </a:rPr>
            </a:br>
            <a:r>
              <a:rPr lang="ru-RU" sz="1300" dirty="0" smtClean="0">
                <a:latin typeface="Georgia" pitchFamily="18" charset="0"/>
              </a:rPr>
              <a:t>После демобилизации работал в селе </a:t>
            </a:r>
            <a:r>
              <a:rPr lang="ru-RU" sz="1300" dirty="0" err="1" smtClean="0">
                <a:latin typeface="Georgia" pitchFamily="18" charset="0"/>
              </a:rPr>
              <a:t>Котловка</a:t>
            </a:r>
            <a:r>
              <a:rPr lang="ru-RU" sz="1300" dirty="0" smtClean="0">
                <a:latin typeface="Georgia" pitchFamily="18" charset="0"/>
              </a:rPr>
              <a:t> в должности зав. медпункта.</a:t>
            </a:r>
            <a:br>
              <a:rPr lang="ru-RU" sz="1300" dirty="0" smtClean="0">
                <a:latin typeface="Georgia" pitchFamily="18" charset="0"/>
              </a:rPr>
            </a:br>
            <a:r>
              <a:rPr lang="ru-RU" sz="1300" dirty="0" smtClean="0">
                <a:latin typeface="Georgia" pitchFamily="18" charset="0"/>
              </a:rPr>
              <a:t>Воспитали с женой Цыпленковой Матреной Афанасьевной семерых детей.</a:t>
            </a:r>
            <a:br>
              <a:rPr lang="ru-RU" sz="1300" dirty="0" smtClean="0">
                <a:latin typeface="Georgia" pitchFamily="18" charset="0"/>
              </a:rPr>
            </a:br>
            <a:r>
              <a:rPr lang="ru-RU" sz="1300" dirty="0" smtClean="0">
                <a:latin typeface="Georgia" pitchFamily="18" charset="0"/>
              </a:rPr>
              <a:t>Умер 29 декабря 1969 года</a:t>
            </a:r>
            <a:endParaRPr lang="ru-RU" sz="1300" dirty="0">
              <a:latin typeface="Georg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317673" y="193965"/>
            <a:ext cx="4869484" cy="1025236"/>
          </a:xfrm>
        </p:spPr>
        <p:txBody>
          <a:bodyPr>
            <a:normAutofit fontScale="90000"/>
          </a:bodyPr>
          <a:lstStyle/>
          <a:p>
            <a:r>
              <a:rPr lang="ru-RU" altLang="ru-RU" kern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cs typeface="Times New Roman"/>
              </a:rPr>
              <a:t>Чирков Афанасий </a:t>
            </a:r>
            <a:r>
              <a:rPr lang="ru-RU" altLang="ru-RU" kern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cs typeface="Times New Roman"/>
              </a:rPr>
              <a:t>Нестерович</a:t>
            </a:r>
            <a:r>
              <a:rPr lang="ru-RU" altLang="ru-RU" kern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cs typeface="Times New Roman"/>
              </a:rPr>
              <a:t> 1913-1989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6289964" y="1205345"/>
            <a:ext cx="4977203" cy="512618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dirty="0" smtClean="0">
                <a:latin typeface="Georgia" pitchFamily="18" charset="0"/>
                <a:cs typeface="Times New Roman" pitchFamily="18" charset="0"/>
              </a:rPr>
              <a:t>Гвардии ефрейтор Чирков  Афанасий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Нестерович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 родился  12 января 1913 году ,  Удмурдская АССР, </a:t>
            </a:r>
            <a:r>
              <a:rPr lang="ru-RU" dirty="0" err="1" smtClean="0">
                <a:latin typeface="Georgia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Прохоровка . 29 ноября 1935 г. призван в Красную Армию. Строевая служба  с сентября 1942 г.На фронте в мотоциклетном полку  служба до 25 сентября 1945г.</a:t>
            </a:r>
          </a:p>
          <a:p>
            <a:pPr algn="ctr">
              <a:lnSpc>
                <a:spcPct val="100000"/>
              </a:lnSpc>
            </a:pPr>
            <a:r>
              <a:rPr lang="ru-RU" dirty="0" smtClean="0">
                <a:latin typeface="Georgia" pitchFamily="18" charset="0"/>
                <a:cs typeface="Times New Roman" pitchFamily="18" charset="0"/>
              </a:rPr>
              <a:t>Награды: </a:t>
            </a:r>
          </a:p>
          <a:p>
            <a:pPr algn="ctr">
              <a:lnSpc>
                <a:spcPct val="100000"/>
              </a:lnSpc>
            </a:pPr>
            <a:r>
              <a:rPr lang="ru-RU" dirty="0" smtClean="0">
                <a:latin typeface="Georgia" pitchFamily="18" charset="0"/>
                <a:cs typeface="Times New Roman" pitchFamily="18" charset="0"/>
              </a:rPr>
              <a:t>*Орден Отечественной войны</a:t>
            </a:r>
            <a:r>
              <a:rPr lang="en-US" dirty="0" smtClean="0">
                <a:latin typeface="Georgia" pitchFamily="18" charset="0"/>
                <a:cs typeface="Times New Roman" pitchFamily="18" charset="0"/>
              </a:rPr>
              <a:t> I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 степени</a:t>
            </a:r>
            <a:endParaRPr lang="en-US" dirty="0" smtClean="0">
              <a:latin typeface="Georgia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dirty="0" smtClean="0">
                <a:latin typeface="Georgia" pitchFamily="18" charset="0"/>
                <a:cs typeface="Times New Roman" pitchFamily="18" charset="0"/>
              </a:rPr>
              <a:t>* </a:t>
            </a:r>
            <a:r>
              <a:rPr lang="en-US" dirty="0" smtClean="0">
                <a:latin typeface="Georgia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Georgia" pitchFamily="18" charset="0"/>
                <a:cs typeface="Times New Roman" pitchFamily="18" charset="0"/>
              </a:rPr>
              <a:t> Ордена Красной звезды  </a:t>
            </a:r>
          </a:p>
          <a:p>
            <a:pPr algn="ctr">
              <a:lnSpc>
                <a:spcPct val="100000"/>
              </a:lnSpc>
            </a:pPr>
            <a:r>
              <a:rPr lang="ru-RU" dirty="0" smtClean="0">
                <a:latin typeface="Georgia" pitchFamily="18" charset="0"/>
                <a:cs typeface="Times New Roman" pitchFamily="18" charset="0"/>
              </a:rPr>
              <a:t>*Медаль за боевые заслуги</a:t>
            </a:r>
          </a:p>
          <a:p>
            <a:pPr algn="ctr">
              <a:lnSpc>
                <a:spcPct val="100000"/>
              </a:lnSpc>
              <a:buFont typeface="Arial" charset="0"/>
              <a:buChar char="•"/>
            </a:pPr>
            <a:r>
              <a:rPr lang="ru-RU" dirty="0" smtClean="0">
                <a:latin typeface="Georgia" pitchFamily="18" charset="0"/>
                <a:cs typeface="Times New Roman" pitchFamily="18" charset="0"/>
              </a:rPr>
              <a:t>Медаль МВД  медаль за взятие Варшавы</a:t>
            </a:r>
          </a:p>
          <a:p>
            <a:pPr algn="ctr">
              <a:lnSpc>
                <a:spcPct val="100000"/>
              </a:lnSpc>
              <a:buFont typeface="Arial" charset="0"/>
              <a:buChar char="•"/>
            </a:pPr>
            <a:r>
              <a:rPr lang="ru-RU" dirty="0" smtClean="0">
                <a:latin typeface="Georgia" pitchFamily="18" charset="0"/>
                <a:cs typeface="Times New Roman" pitchFamily="18" charset="0"/>
              </a:rPr>
              <a:t>Медаль за взятие Берлина</a:t>
            </a:r>
          </a:p>
          <a:p>
            <a:pPr algn="ctr">
              <a:lnSpc>
                <a:spcPct val="100000"/>
              </a:lnSpc>
              <a:buFont typeface="Arial" charset="0"/>
              <a:buChar char="•"/>
            </a:pPr>
            <a:r>
              <a:rPr lang="ru-RU" dirty="0" smtClean="0">
                <a:latin typeface="Georgia" pitchFamily="18" charset="0"/>
                <a:cs typeface="Times New Roman" pitchFamily="18" charset="0"/>
              </a:rPr>
              <a:t>Воевал на украинском белорусском фронтах</a:t>
            </a:r>
          </a:p>
          <a:p>
            <a:pPr algn="ctr">
              <a:lnSpc>
                <a:spcPct val="100000"/>
              </a:lnSpc>
            </a:pPr>
            <a:r>
              <a:rPr lang="ru-RU" dirty="0" smtClean="0">
                <a:latin typeface="Georgia" pitchFamily="18" charset="0"/>
                <a:cs typeface="Times New Roman" pitchFamily="18" charset="0"/>
              </a:rPr>
              <a:t>Имел ранение .</a:t>
            </a:r>
          </a:p>
          <a:p>
            <a:pPr algn="ctr">
              <a:lnSpc>
                <a:spcPct val="100000"/>
              </a:lnSpc>
            </a:pPr>
            <a:r>
              <a:rPr lang="ru-RU" dirty="0" smtClean="0">
                <a:latin typeface="Georgia" pitchFamily="18" charset="0"/>
                <a:cs typeface="Times New Roman" pitchFamily="18" charset="0"/>
              </a:rPr>
              <a:t>Похоронен в г Глазов ,Удмуртия </a:t>
            </a:r>
          </a:p>
          <a:p>
            <a:pPr algn="ctr">
              <a:lnSpc>
                <a:spcPct val="100000"/>
              </a:lnSpc>
            </a:pPr>
            <a:r>
              <a:rPr lang="ru-RU" dirty="0" smtClean="0">
                <a:latin typeface="Georgia" pitchFamily="18" charset="0"/>
                <a:cs typeface="Times New Roman" pitchFamily="18" charset="0"/>
              </a:rPr>
              <a:t>Умер 1989 .</a:t>
            </a:r>
          </a:p>
          <a:p>
            <a:endParaRPr lang="ru-RU" sz="2400" dirty="0">
              <a:latin typeface="Georgia" panose="02040502050405020303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324" y="476809"/>
            <a:ext cx="3455593" cy="50749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315" y="5468600"/>
            <a:ext cx="3035658" cy="679482"/>
          </a:xfrm>
          <a:prstGeom prst="rect">
            <a:avLst/>
          </a:prstGeom>
        </p:spPr>
      </p:pic>
      <p:pic>
        <p:nvPicPr>
          <p:cNvPr id="10" name="Содержимое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0" y="4601168"/>
            <a:ext cx="1105646" cy="1155525"/>
          </a:xfrm>
          <a:prstGeom prst="rect">
            <a:avLst/>
          </a:prstGeom>
        </p:spPr>
      </p:pic>
      <p:pic>
        <p:nvPicPr>
          <p:cNvPr id="12" name="Содержимое 11" descr="IMG-20200430-WA0062.jp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981200" y="1039092"/>
            <a:ext cx="2996532" cy="3995377"/>
          </a:xfrm>
        </p:spPr>
      </p:pic>
    </p:spTree>
    <p:extLst>
      <p:ext uri="{BB962C8B-B14F-4D97-AF65-F5344CB8AC3E}">
        <p14:creationId xmlns:p14="http://schemas.microsoft.com/office/powerpoint/2010/main" val="40470226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843">
        <p15:prstTrans prst="pageCurlDouble"/>
      </p:transition>
    </mc:Choice>
    <mc:Fallback>
      <p:transition spd="slow" advTm="108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99752" y="1897836"/>
            <a:ext cx="4419603" cy="347796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0582" y="1704108"/>
            <a:ext cx="2687782" cy="374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575" y="5616074"/>
            <a:ext cx="3035658" cy="6794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798391"/>
            <a:ext cx="1579417" cy="1647859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66801" y="260194"/>
            <a:ext cx="4682836" cy="1325563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Нырков Иван  </a:t>
            </a:r>
            <a:r>
              <a:rPr lang="ru-RU" sz="3200" dirty="0" err="1" smtClean="0"/>
              <a:t>Корнеевич</a:t>
            </a:r>
            <a:r>
              <a:rPr lang="ru-RU" sz="3200" dirty="0" smtClean="0"/>
              <a:t> 1903-1944</a:t>
            </a:r>
            <a:endParaRPr lang="ru-RU" sz="3200" dirty="0"/>
          </a:p>
        </p:txBody>
      </p:sp>
      <p:pic>
        <p:nvPicPr>
          <p:cNvPr id="4098" name="Picture 2" descr="C:\Users\Эльнара\Desktop\img1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14654" y="1596737"/>
            <a:ext cx="4807527" cy="3605646"/>
          </a:xfrm>
          <a:prstGeom prst="rect">
            <a:avLst/>
          </a:prstGeom>
          <a:ln w="76200">
            <a:solidFill>
              <a:schemeClr val="accent2">
                <a:lumMod val="50000"/>
              </a:schemeClr>
            </a:solidFill>
          </a:ln>
          <a:effectLst>
            <a:softEdge rad="112500"/>
          </a:effectLst>
        </p:spPr>
      </p:pic>
      <p:pic>
        <p:nvPicPr>
          <p:cNvPr id="8" name="Содержимое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755" y="5141495"/>
            <a:ext cx="1105646" cy="11555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53745" y="415636"/>
            <a:ext cx="2701636" cy="11360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511977" y="318656"/>
            <a:ext cx="4916670" cy="1427017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Юганов</a:t>
            </a:r>
            <a:r>
              <a:rPr lang="ru-RU" sz="3600" dirty="0" smtClean="0"/>
              <a:t> Михаил Григорьевич 1918 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11976" y="1870365"/>
            <a:ext cx="4835473" cy="421928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3D1C05"/>
                </a:solidFill>
                <a:latin typeface="Georgia" pitchFamily="18" charset="0"/>
              </a:rPr>
              <a:t>Родился в селе </a:t>
            </a:r>
            <a:r>
              <a:rPr lang="ru-RU" sz="2000" dirty="0" err="1" smtClean="0">
                <a:solidFill>
                  <a:srgbClr val="3D1C05"/>
                </a:solidFill>
                <a:latin typeface="Georgia" pitchFamily="18" charset="0"/>
              </a:rPr>
              <a:t>Танайка</a:t>
            </a:r>
            <a:r>
              <a:rPr lang="ru-RU" sz="2000" dirty="0" smtClean="0">
                <a:solidFill>
                  <a:srgbClr val="3D1C05"/>
                </a:solidFill>
                <a:latin typeface="Georgia" pitchFamily="18" charset="0"/>
              </a:rPr>
              <a:t> Татарской АССР, в 1918 году. В возрасте 21года,</a:t>
            </a:r>
          </a:p>
          <a:p>
            <a:r>
              <a:rPr lang="ru-RU" sz="2000" dirty="0" smtClean="0">
                <a:solidFill>
                  <a:srgbClr val="3D1C05"/>
                </a:solidFill>
                <a:latin typeface="Georgia" pitchFamily="18" charset="0"/>
              </a:rPr>
              <a:t>в 1939 году был призван на службу в Красную армию, но домой по окончании службы не вернулся – был отправлен на Дальневосточный фронт, где к тому времени уже начинал разгораться военный конфликт с Японией</a:t>
            </a:r>
          </a:p>
          <a:p>
            <a:r>
              <a:rPr lang="ru-RU" sz="2000" dirty="0" smtClean="0">
                <a:solidFill>
                  <a:srgbClr val="3D1C05"/>
                </a:solidFill>
                <a:latin typeface="Georgia" pitchFamily="18" charset="0"/>
              </a:rPr>
              <a:t>За участие в разгроме японских милитаристов </a:t>
            </a:r>
            <a:r>
              <a:rPr lang="ru-RU" sz="2000" dirty="0" err="1" smtClean="0">
                <a:solidFill>
                  <a:srgbClr val="3D1C05"/>
                </a:solidFill>
                <a:latin typeface="Georgia" pitchFamily="18" charset="0"/>
              </a:rPr>
              <a:t>Юганов</a:t>
            </a:r>
            <a:r>
              <a:rPr lang="ru-RU" sz="2000" dirty="0" smtClean="0">
                <a:solidFill>
                  <a:srgbClr val="3D1C05"/>
                </a:solidFill>
                <a:latin typeface="Georgia" pitchFamily="18" charset="0"/>
              </a:rPr>
              <a:t> Михаил Григорьевич был награжден медалью «За Отвагу»</a:t>
            </a:r>
            <a:endParaRPr lang="ru-RU" sz="2000" dirty="0">
              <a:solidFill>
                <a:srgbClr val="3D1C05"/>
              </a:solidFill>
              <a:latin typeface="Georgia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6390" y="1128135"/>
            <a:ext cx="311467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60633" y="1277779"/>
            <a:ext cx="4841537" cy="38100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91" y="4798391"/>
            <a:ext cx="1579417" cy="16478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830" y="5477529"/>
            <a:ext cx="3035658" cy="6794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50" y="563899"/>
            <a:ext cx="10205589" cy="5938019"/>
          </a:xfrm>
          <a:prstGeom prst="rect">
            <a:avLst/>
          </a:prstGeom>
        </p:spPr>
      </p:pic>
      <p:pic>
        <p:nvPicPr>
          <p:cNvPr id="5" name="Рисунок 4" descr="38.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036" y="1417446"/>
            <a:ext cx="4447309" cy="2626417"/>
          </a:xfrm>
          <a:prstGeom prst="rect">
            <a:avLst/>
          </a:prstGeom>
        </p:spPr>
      </p:pic>
      <p:pic>
        <p:nvPicPr>
          <p:cNvPr id="6" name="Рисунок 5" descr="20.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362" y="4502727"/>
            <a:ext cx="2518856" cy="1856509"/>
          </a:xfrm>
          <a:prstGeom prst="rect">
            <a:avLst/>
          </a:prstGeom>
        </p:spPr>
      </p:pic>
      <p:pic>
        <p:nvPicPr>
          <p:cNvPr id="7" name="Рисунок 6" descr="36.10-580x39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6486" y="4447308"/>
            <a:ext cx="2551369" cy="1870364"/>
          </a:xfrm>
          <a:prstGeom prst="rect">
            <a:avLst/>
          </a:prstGeom>
        </p:spPr>
      </p:pic>
      <p:pic>
        <p:nvPicPr>
          <p:cNvPr id="9" name="Рисунок 8" descr="https://pp.userapi.com/c638028/v638028293/3e2ca/i0Jir2mx-tI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383" y="1413163"/>
            <a:ext cx="4581981" cy="2563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67600" y="207818"/>
            <a:ext cx="2701636" cy="113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128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3535">
        <p15:prstTrans prst="pageCurlDouble"/>
      </p:transition>
    </mc:Choice>
    <mc:Fallback>
      <p:transition spd="slow" advTm="135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56509" y="609600"/>
            <a:ext cx="3519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550726" y="678873"/>
            <a:ext cx="3006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87" y="1898073"/>
            <a:ext cx="4880614" cy="30618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57" y="420620"/>
            <a:ext cx="3035658" cy="67948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630" y="323637"/>
            <a:ext cx="3035658" cy="679482"/>
          </a:xfrm>
          <a:prstGeom prst="rect">
            <a:avLst/>
          </a:prstGeom>
        </p:spPr>
      </p:pic>
      <p:pic>
        <p:nvPicPr>
          <p:cNvPr id="17" name="Содержимое 11" descr="20200421_114013.jpg"/>
          <p:cNvPicPr>
            <a:picLocks noChangeAspect="1"/>
          </p:cNvPicPr>
          <p:nvPr/>
        </p:nvPicPr>
        <p:blipFill>
          <a:blip r:embed="rId4" cstate="print"/>
          <a:srcRect t="10440" r="685" b="6483"/>
          <a:stretch>
            <a:fillRect/>
          </a:stretch>
        </p:blipFill>
        <p:spPr>
          <a:xfrm>
            <a:off x="1316180" y="2161309"/>
            <a:ext cx="4073238" cy="2555452"/>
          </a:xfrm>
          <a:prstGeom prst="rect">
            <a:avLst/>
          </a:prstGeom>
        </p:spPr>
      </p:pic>
      <p:pic>
        <p:nvPicPr>
          <p:cNvPr id="19" name="Рисунок 18" descr="C:\Users\Эльнара\AppData\Local\Microsoft\Windows\Temporary Internet Files\Content.Word\TБ¦¬¦-¦-¦¦ ¦-¦¦ ¦-¦¦TА¦¦¦-TГTВTМ 1-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83927" y="1635467"/>
            <a:ext cx="4696691" cy="3587697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3020291" y="5167745"/>
            <a:ext cx="2701636" cy="113607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716981" y="5250873"/>
            <a:ext cx="2701636" cy="113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247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3820">
        <p15:prstTrans prst="pageCurlDouble"/>
      </p:transition>
    </mc:Choice>
    <mc:Fallback>
      <p:transition spd="slow" advTm="138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00" y="334715"/>
            <a:ext cx="9980017" cy="6523285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1746" y="3595069"/>
            <a:ext cx="3200400" cy="2376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imag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22215" y="3132109"/>
            <a:ext cx="2438400" cy="3240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ElXcfK86bo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67599" y="550129"/>
            <a:ext cx="3338946" cy="2698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06413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4064">
        <p15:prstTrans prst="pageCurlDouble"/>
      </p:transition>
    </mc:Choice>
    <mc:Fallback>
      <p:transition spd="slow" advTm="140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Desktop\ТУТА\все стелефона 2019 (2)\20190508_1129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3656198"/>
            <a:ext cx="4100945" cy="2467511"/>
          </a:xfrm>
          <a:prstGeom prst="rect">
            <a:avLst/>
          </a:prstGeom>
          <a:ln w="76200"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3608628"/>
            <a:ext cx="4281054" cy="2722899"/>
          </a:xfrm>
          <a:prstGeom prst="rect">
            <a:avLst/>
          </a:prstGeom>
          <a:ln w="76200"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37" y="510458"/>
            <a:ext cx="4073235" cy="2883905"/>
          </a:xfrm>
          <a:prstGeom prst="rect">
            <a:avLst/>
          </a:prstGeom>
          <a:ln w="76200"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27199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33055" y="459509"/>
            <a:ext cx="4298374" cy="2865582"/>
          </a:xfrm>
          <a:prstGeom prst="rect">
            <a:avLst/>
          </a:prstGeom>
          <a:ln w="76200"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17" y="222068"/>
            <a:ext cx="10078741" cy="5864214"/>
          </a:xfrm>
          <a:prstGeom prst="rect">
            <a:avLst/>
          </a:prstGeom>
        </p:spPr>
      </p:pic>
      <p:pic>
        <p:nvPicPr>
          <p:cNvPr id="4" name="Рисунок 3" descr="C:\Users\Пользователь\Desktop\ТУТА\все фото 2019-2\IMG-20190501-WA002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19" y="1055029"/>
            <a:ext cx="4486708" cy="2533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21896" y="536780"/>
            <a:ext cx="4985158" cy="1014929"/>
          </a:xfrm>
        </p:spPr>
        <p:txBody>
          <a:bodyPr>
            <a:normAutofit/>
          </a:bodyPr>
          <a:lstStyle/>
          <a:p>
            <a:r>
              <a:rPr lang="ru-RU" dirty="0" err="1" smtClean="0"/>
              <a:t>Белогубкин</a:t>
            </a:r>
            <a:r>
              <a:rPr lang="ru-RU" dirty="0" smtClean="0"/>
              <a:t> Николай Павлович 1922 -2007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28" y="408940"/>
            <a:ext cx="3616038" cy="4938914"/>
          </a:xfrm>
          <a:prstGeom prst="rect">
            <a:avLst/>
          </a:prstGeom>
        </p:spPr>
      </p:pic>
      <p:sp>
        <p:nvSpPr>
          <p:cNvPr id="15" name="Заголовок 4"/>
          <p:cNvSpPr txBox="1">
            <a:spLocks/>
          </p:cNvSpPr>
          <p:nvPr/>
        </p:nvSpPr>
        <p:spPr>
          <a:xfrm>
            <a:off x="6221896" y="3197523"/>
            <a:ext cx="5188226" cy="8372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16" name="Текст 6"/>
          <p:cNvSpPr txBox="1">
            <a:spLocks/>
          </p:cNvSpPr>
          <p:nvPr/>
        </p:nvSpPr>
        <p:spPr>
          <a:xfrm>
            <a:off x="6220691" y="1325754"/>
            <a:ext cx="5250873" cy="42299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dirty="0" smtClean="0">
              <a:latin typeface="Georgia" pitchFamily="18" charset="0"/>
            </a:endParaRPr>
          </a:p>
          <a:p>
            <a:r>
              <a:rPr lang="ru-RU" sz="2800" dirty="0" smtClean="0">
                <a:latin typeface="Georgia" pitchFamily="18" charset="0"/>
              </a:rPr>
              <a:t>  </a:t>
            </a:r>
            <a:r>
              <a:rPr lang="ru-RU" sz="2400" dirty="0" err="1" smtClean="0">
                <a:latin typeface="Georgia" pitchFamily="18" charset="0"/>
              </a:rPr>
              <a:t>Белогубкин</a:t>
            </a:r>
            <a:r>
              <a:rPr lang="ru-RU" sz="2400" dirty="0" smtClean="0">
                <a:latin typeface="Georgia" pitchFamily="18" charset="0"/>
              </a:rPr>
              <a:t> Николай Павлович родился  в селе Яковлево.</a:t>
            </a:r>
          </a:p>
          <a:p>
            <a:r>
              <a:rPr lang="ru-RU" sz="2400" dirty="0" smtClean="0">
                <a:latin typeface="Georgia" pitchFamily="18" charset="0"/>
              </a:rPr>
              <a:t>В 1940 г. был призван  в армию  в военно-морской флот. Служил и воевал на корабле монитор </a:t>
            </a:r>
          </a:p>
          <a:p>
            <a:r>
              <a:rPr lang="ru-RU" sz="2400" dirty="0" smtClean="0">
                <a:latin typeface="Georgia" pitchFamily="18" charset="0"/>
              </a:rPr>
              <a:t>«</a:t>
            </a:r>
            <a:r>
              <a:rPr lang="ru-RU" sz="2400" dirty="0" err="1" smtClean="0">
                <a:latin typeface="Georgia" pitchFamily="18" charset="0"/>
              </a:rPr>
              <a:t>Сун-Ят</a:t>
            </a:r>
            <a:r>
              <a:rPr lang="ru-RU" sz="2400" dirty="0" smtClean="0">
                <a:latin typeface="Georgia" pitchFamily="18" charset="0"/>
              </a:rPr>
              <a:t>- Сен». Был командиром  боевой части. Вместе с Сычевым Сергеем </a:t>
            </a:r>
            <a:r>
              <a:rPr lang="ru-RU" sz="2400" dirty="0" err="1" smtClean="0">
                <a:latin typeface="Georgia" pitchFamily="18" charset="0"/>
              </a:rPr>
              <a:t>Прокофечем</a:t>
            </a:r>
            <a:r>
              <a:rPr lang="ru-RU" sz="2400" dirty="0" smtClean="0">
                <a:latin typeface="Georgia" pitchFamily="18" charset="0"/>
              </a:rPr>
              <a:t>  проходили  боевую подготовку в Тоцком лагере.</a:t>
            </a:r>
          </a:p>
          <a:p>
            <a:r>
              <a:rPr lang="ru-RU" sz="2400" dirty="0" smtClean="0">
                <a:latin typeface="Georgia" pitchFamily="18" charset="0"/>
              </a:rPr>
              <a:t>Награжден орденами и медалями.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188" y="5510164"/>
            <a:ext cx="3035658" cy="6794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68" y="4659613"/>
            <a:ext cx="1104347" cy="1152202"/>
          </a:xfrm>
          <a:prstGeom prst="rect">
            <a:avLst/>
          </a:prstGeom>
        </p:spPr>
      </p:pic>
      <p:pic>
        <p:nvPicPr>
          <p:cNvPr id="9" name="Рисунок 8" descr="Белогубкин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33608" y="989465"/>
            <a:ext cx="2947992" cy="3804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77693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403">
        <p15:prstTrans prst="pageCurlDouble"/>
      </p:transition>
    </mc:Choice>
    <mc:Fallback>
      <p:transition spd="slow" advTm="1040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92036" y="2252598"/>
            <a:ext cx="2895600" cy="22786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48146" y="299108"/>
            <a:ext cx="2630464" cy="20700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17274" y="4455470"/>
            <a:ext cx="2630464" cy="20700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96075" y="511686"/>
            <a:ext cx="3195370" cy="25145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493742" y="1716129"/>
            <a:ext cx="3056822" cy="2405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58598" y="3636910"/>
            <a:ext cx="3139951" cy="24709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r="2539" b="41409"/>
          <a:stretch>
            <a:fillRect/>
          </a:stretch>
        </p:blipFill>
        <p:spPr bwMode="auto">
          <a:xfrm>
            <a:off x="997527" y="497416"/>
            <a:ext cx="2202873" cy="1705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t="3379" r="3942" b="38758"/>
          <a:stretch>
            <a:fillRect/>
          </a:stretch>
        </p:blipFill>
        <p:spPr bwMode="auto">
          <a:xfrm>
            <a:off x="2392297" y="2466111"/>
            <a:ext cx="2345958" cy="1773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5791" y="387879"/>
            <a:ext cx="2098999" cy="279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33129" y="1634789"/>
            <a:ext cx="1967380" cy="2623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 t="12972" r="-1526" b="11483"/>
          <a:stretch>
            <a:fillRect/>
          </a:stretch>
        </p:blipFill>
        <p:spPr bwMode="auto">
          <a:xfrm>
            <a:off x="3394365" y="4611924"/>
            <a:ext cx="2133600" cy="176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90818" y="3505199"/>
            <a:ext cx="2057401" cy="274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81" y="4687555"/>
            <a:ext cx="1579417" cy="164785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236" y="4618282"/>
            <a:ext cx="1579417" cy="164785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3491344" y="775855"/>
            <a:ext cx="2240383" cy="9421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Эльнара\Desktop\все\феня\p1010025700x5251-1078990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253" y="1082387"/>
            <a:ext cx="4876799" cy="3657600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</p:pic>
      <p:pic>
        <p:nvPicPr>
          <p:cNvPr id="3" name="Picture 2" descr="C:\Users\Эльнара\Desktop\все\с вацапа\IMG-20180410-WA00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2473" y="526472"/>
            <a:ext cx="4267200" cy="5689601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1413164" y="5209309"/>
            <a:ext cx="2701636" cy="11360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 l="11217" t="34306" r="25153" b="33382"/>
          <a:stretch>
            <a:fillRect/>
          </a:stretch>
        </p:blipFill>
        <p:spPr bwMode="auto">
          <a:xfrm>
            <a:off x="720440" y="457199"/>
            <a:ext cx="5126179" cy="5915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/>
          <a:srcRect l="11217" t="34306" r="25153" b="33382"/>
          <a:stretch>
            <a:fillRect/>
          </a:stretch>
        </p:blipFill>
        <p:spPr bwMode="auto">
          <a:xfrm>
            <a:off x="6289967" y="568037"/>
            <a:ext cx="5126179" cy="5915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r="81189" b="72533"/>
          <a:stretch>
            <a:fillRect/>
          </a:stretch>
        </p:blipFill>
        <p:spPr>
          <a:xfrm rot="21212352">
            <a:off x="6359239" y="318654"/>
            <a:ext cx="1884218" cy="1551709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0326" y="2441744"/>
            <a:ext cx="2881746" cy="3460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160969" y="3662156"/>
            <a:ext cx="2329377" cy="2847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 l="12684" r="2648" b="18005"/>
          <a:stretch>
            <a:fillRect/>
          </a:stretch>
        </p:blipFill>
        <p:spPr bwMode="auto">
          <a:xfrm>
            <a:off x="3588328" y="662106"/>
            <a:ext cx="2286000" cy="2843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r="81189" b="72533"/>
          <a:stretch>
            <a:fillRect/>
          </a:stretch>
        </p:blipFill>
        <p:spPr>
          <a:xfrm>
            <a:off x="609604" y="290945"/>
            <a:ext cx="1884218" cy="1551709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/>
          <a:srcRect l="4514" t="56724" r="49411" b="9046"/>
          <a:stretch>
            <a:fillRect/>
          </a:stretch>
        </p:blipFill>
        <p:spPr bwMode="auto">
          <a:xfrm>
            <a:off x="8853053" y="318655"/>
            <a:ext cx="2643448" cy="3491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/>
          <a:srcRect l="52672" t="57946" r="2646" b="7329"/>
          <a:stretch>
            <a:fillRect/>
          </a:stretch>
        </p:blipFill>
        <p:spPr bwMode="auto">
          <a:xfrm>
            <a:off x="7121239" y="2743199"/>
            <a:ext cx="2527070" cy="3491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/>
          <a:srcRect l="11217" t="34306" r="25153" b="33382"/>
          <a:stretch>
            <a:fillRect/>
          </a:stretch>
        </p:blipFill>
        <p:spPr bwMode="auto">
          <a:xfrm>
            <a:off x="706585" y="512618"/>
            <a:ext cx="5126179" cy="5915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r="81189" b="72533"/>
          <a:stretch>
            <a:fillRect/>
          </a:stretch>
        </p:blipFill>
        <p:spPr>
          <a:xfrm>
            <a:off x="845132" y="415635"/>
            <a:ext cx="1884218" cy="1551709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/>
          <a:srcRect l="11217" t="34306" r="25153" b="33382"/>
          <a:stretch>
            <a:fillRect/>
          </a:stretch>
        </p:blipFill>
        <p:spPr bwMode="auto">
          <a:xfrm>
            <a:off x="6470077" y="623452"/>
            <a:ext cx="5126179" cy="5915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 l="2762" t="3894" r="6184" b="26059"/>
          <a:stretch>
            <a:fillRect/>
          </a:stretch>
        </p:blipFill>
        <p:spPr bwMode="auto">
          <a:xfrm rot="16200000">
            <a:off x="7574511" y="3928598"/>
            <a:ext cx="2017281" cy="2756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r="81189" b="72533"/>
          <a:stretch>
            <a:fillRect/>
          </a:stretch>
        </p:blipFill>
        <p:spPr>
          <a:xfrm>
            <a:off x="6262257" y="304799"/>
            <a:ext cx="1884218" cy="1551709"/>
          </a:xfrm>
          <a:prstGeom prst="rect">
            <a:avLst/>
          </a:prstGeom>
        </p:spPr>
      </p:pic>
      <p:pic>
        <p:nvPicPr>
          <p:cNvPr id="13" name="Рисунок 12" descr="20200212_1549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0069" y="3034541"/>
            <a:ext cx="3039932" cy="2548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20200315_1751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45527" y="558799"/>
            <a:ext cx="1648691" cy="2198255"/>
          </a:xfrm>
          <a:prstGeom prst="rect">
            <a:avLst/>
          </a:prstGeom>
        </p:spPr>
      </p:pic>
      <p:pic>
        <p:nvPicPr>
          <p:cNvPr id="15" name="Рисунок 14" descr="20200315_17512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23854" y="3394363"/>
            <a:ext cx="2119745" cy="2826327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8" cstate="print"/>
          <a:srcRect l="15770" t="4531" b="22875"/>
          <a:stretch>
            <a:fillRect/>
          </a:stretch>
        </p:blipFill>
        <p:spPr bwMode="auto">
          <a:xfrm rot="16200000">
            <a:off x="9318668" y="2194459"/>
            <a:ext cx="1701973" cy="2605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/>
          <a:srcRect l="11217" t="34306" r="25153" b="33382"/>
          <a:stretch>
            <a:fillRect/>
          </a:stretch>
        </p:blipFill>
        <p:spPr bwMode="auto">
          <a:xfrm>
            <a:off x="706585" y="512618"/>
            <a:ext cx="5126179" cy="5915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r="81189" b="72533"/>
          <a:stretch>
            <a:fillRect/>
          </a:stretch>
        </p:blipFill>
        <p:spPr>
          <a:xfrm>
            <a:off x="817423" y="277089"/>
            <a:ext cx="1884218" cy="1551709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/>
          <a:srcRect l="11217" t="34306" r="25153" b="33382"/>
          <a:stretch>
            <a:fillRect/>
          </a:stretch>
        </p:blipFill>
        <p:spPr bwMode="auto">
          <a:xfrm>
            <a:off x="6525495" y="623452"/>
            <a:ext cx="5126179" cy="5915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r="81189" b="72533"/>
          <a:stretch>
            <a:fillRect/>
          </a:stretch>
        </p:blipFill>
        <p:spPr>
          <a:xfrm>
            <a:off x="6262257" y="304799"/>
            <a:ext cx="1884218" cy="155170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4201" t="4327" r="6006" b="10250"/>
          <a:stretch>
            <a:fillRect/>
          </a:stretch>
        </p:blipFill>
        <p:spPr bwMode="auto">
          <a:xfrm>
            <a:off x="9199419" y="2424547"/>
            <a:ext cx="2369127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 l="1682" t="6041" r="7066" b="15101"/>
          <a:stretch>
            <a:fillRect/>
          </a:stretch>
        </p:blipFill>
        <p:spPr bwMode="auto">
          <a:xfrm rot="978590">
            <a:off x="3045505" y="575582"/>
            <a:ext cx="2522747" cy="1604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 l="2574" t="5867" r="3035" b="8942"/>
          <a:stretch>
            <a:fillRect/>
          </a:stretch>
        </p:blipFill>
        <p:spPr bwMode="auto">
          <a:xfrm>
            <a:off x="8645236" y="387929"/>
            <a:ext cx="2729346" cy="1724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 t="5717" r="8688" b="4920"/>
          <a:stretch>
            <a:fillRect/>
          </a:stretch>
        </p:blipFill>
        <p:spPr bwMode="auto">
          <a:xfrm rot="21354517">
            <a:off x="1759525" y="4184076"/>
            <a:ext cx="2895600" cy="1856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63917" y="3783853"/>
            <a:ext cx="1975282" cy="2379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/>
          <a:srcRect l="3351" t="1188"/>
          <a:stretch>
            <a:fillRect/>
          </a:stretch>
        </p:blipFill>
        <p:spPr bwMode="auto">
          <a:xfrm>
            <a:off x="9005455" y="3948545"/>
            <a:ext cx="1876568" cy="2303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 cstate="print"/>
          <a:srcRect l="3207" r="3507" b="6864"/>
          <a:stretch>
            <a:fillRect/>
          </a:stretch>
        </p:blipFill>
        <p:spPr bwMode="auto">
          <a:xfrm>
            <a:off x="3726873" y="2333175"/>
            <a:ext cx="1842654" cy="2183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066796" y="365125"/>
            <a:ext cx="4558147" cy="96491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100" dirty="0" smtClean="0"/>
              <a:t>Список земляков сражавшихся за Родину в годы ВОВ 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65888" y="1510145"/>
            <a:ext cx="5087912" cy="466681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11 Акаев Александр </a:t>
            </a:r>
            <a:r>
              <a:rPr lang="ru-RU" dirty="0" err="1" smtClean="0">
                <a:latin typeface="Georgia" pitchFamily="18" charset="0"/>
              </a:rPr>
              <a:t>Фролович</a:t>
            </a:r>
            <a:r>
              <a:rPr lang="ru-RU" dirty="0" smtClean="0">
                <a:latin typeface="Georgia" pitchFamily="18" charset="0"/>
              </a:rPr>
              <a:t> 1890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12 Акаев Алексей </a:t>
            </a:r>
            <a:r>
              <a:rPr lang="ru-RU" dirty="0" err="1" smtClean="0">
                <a:latin typeface="Georgia" pitchFamily="18" charset="0"/>
              </a:rPr>
              <a:t>Фролович</a:t>
            </a:r>
            <a:r>
              <a:rPr lang="ru-RU" dirty="0" smtClean="0">
                <a:latin typeface="Georgia" pitchFamily="18" charset="0"/>
              </a:rPr>
              <a:t> 1906 1941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13 Акаев Григорий Ефимович 1942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14 Акаев Дмитрий Герасимович 1906 1991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15 Акаев Дмитрий </a:t>
            </a:r>
            <a:r>
              <a:rPr lang="ru-RU" dirty="0" err="1" smtClean="0">
                <a:latin typeface="Georgia" pitchFamily="18" charset="0"/>
              </a:rPr>
              <a:t>Емельянович</a:t>
            </a:r>
            <a:r>
              <a:rPr lang="ru-RU" dirty="0" smtClean="0">
                <a:latin typeface="Georgia" pitchFamily="18" charset="0"/>
              </a:rPr>
              <a:t> 1901 1942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16 Акаев Дмитрий Кузьмич 1909 1941 1941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17 Акаев Иван Кондратьевич 1923 1942 1942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18 Акаев Иван Семёнович 1895 1941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19 Акаев Иван </a:t>
            </a:r>
            <a:r>
              <a:rPr lang="ru-RU" dirty="0" err="1" smtClean="0">
                <a:latin typeface="Georgia" pitchFamily="18" charset="0"/>
              </a:rPr>
              <a:t>Фролович</a:t>
            </a:r>
            <a:r>
              <a:rPr lang="ru-RU" dirty="0" smtClean="0">
                <a:latin typeface="Georgia" pitchFamily="18" charset="0"/>
              </a:rPr>
              <a:t> 1900 1944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20 Акаев Кузьма Савельевич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719528" y="1496291"/>
            <a:ext cx="5279490" cy="468067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 </a:t>
            </a:r>
            <a:r>
              <a:rPr lang="ru-RU" sz="2000" dirty="0" err="1" smtClean="0">
                <a:latin typeface="Georgia" pitchFamily="18" charset="0"/>
              </a:rPr>
              <a:t>Аблаев</a:t>
            </a:r>
            <a:r>
              <a:rPr lang="ru-RU" sz="2000" dirty="0" smtClean="0">
                <a:latin typeface="Georgia" pitchFamily="18" charset="0"/>
              </a:rPr>
              <a:t> Александр Ефимович 1901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 </a:t>
            </a:r>
            <a:r>
              <a:rPr lang="ru-RU" sz="2000" dirty="0" err="1" smtClean="0">
                <a:latin typeface="Georgia" pitchFamily="18" charset="0"/>
              </a:rPr>
              <a:t>Ажмяков</a:t>
            </a:r>
            <a:r>
              <a:rPr lang="ru-RU" sz="2000" dirty="0" smtClean="0">
                <a:latin typeface="Georgia" pitchFamily="18" charset="0"/>
              </a:rPr>
              <a:t> Александр Ильич 1914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3 </a:t>
            </a:r>
            <a:r>
              <a:rPr lang="ru-RU" sz="2000" dirty="0" err="1" smtClean="0">
                <a:latin typeface="Georgia" pitchFamily="18" charset="0"/>
              </a:rPr>
              <a:t>Ажмяков</a:t>
            </a:r>
            <a:r>
              <a:rPr lang="ru-RU" sz="2000" dirty="0" smtClean="0">
                <a:latin typeface="Georgia" pitchFamily="18" charset="0"/>
              </a:rPr>
              <a:t> Александр Сергеевич 1911 1944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4 </a:t>
            </a:r>
            <a:r>
              <a:rPr lang="ru-RU" sz="2000" dirty="0" err="1" smtClean="0">
                <a:latin typeface="Georgia" pitchFamily="18" charset="0"/>
              </a:rPr>
              <a:t>Ажмяков</a:t>
            </a:r>
            <a:r>
              <a:rPr lang="ru-RU" sz="2000" dirty="0" smtClean="0">
                <a:latin typeface="Georgia" pitchFamily="18" charset="0"/>
              </a:rPr>
              <a:t> Алексей </a:t>
            </a:r>
            <a:r>
              <a:rPr lang="ru-RU" sz="2000" dirty="0" err="1" smtClean="0">
                <a:latin typeface="Georgia" pitchFamily="18" charset="0"/>
              </a:rPr>
              <a:t>Агапович</a:t>
            </a:r>
            <a:r>
              <a:rPr lang="ru-RU" sz="2000" dirty="0" smtClean="0">
                <a:latin typeface="Georgia" pitchFamily="18" charset="0"/>
              </a:rPr>
              <a:t> 1925 1945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5 </a:t>
            </a:r>
            <a:r>
              <a:rPr lang="ru-RU" sz="2000" dirty="0" err="1" smtClean="0">
                <a:latin typeface="Georgia" pitchFamily="18" charset="0"/>
              </a:rPr>
              <a:t>Ажмяков</a:t>
            </a:r>
            <a:r>
              <a:rPr lang="ru-RU" sz="2000" dirty="0" smtClean="0">
                <a:latin typeface="Georgia" pitchFamily="18" charset="0"/>
              </a:rPr>
              <a:t> Иван Степанович 1905 1970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6 </a:t>
            </a:r>
            <a:r>
              <a:rPr lang="ru-RU" sz="2000" dirty="0" err="1" smtClean="0">
                <a:latin typeface="Georgia" pitchFamily="18" charset="0"/>
              </a:rPr>
              <a:t>Ажмяков</a:t>
            </a:r>
            <a:r>
              <a:rPr lang="ru-RU" sz="2000" dirty="0" smtClean="0">
                <a:latin typeface="Georgia" pitchFamily="18" charset="0"/>
              </a:rPr>
              <a:t> Сергей Алексеевич 1922 1945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7 </a:t>
            </a:r>
            <a:r>
              <a:rPr lang="ru-RU" sz="2000" dirty="0" err="1" smtClean="0">
                <a:latin typeface="Georgia" pitchFamily="18" charset="0"/>
              </a:rPr>
              <a:t>Ажмяков</a:t>
            </a:r>
            <a:r>
              <a:rPr lang="ru-RU" sz="2000" dirty="0" smtClean="0">
                <a:latin typeface="Georgia" pitchFamily="18" charset="0"/>
              </a:rPr>
              <a:t> Сергей Фёдорович 1893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8 </a:t>
            </a:r>
            <a:r>
              <a:rPr lang="ru-RU" sz="2000" dirty="0" err="1" smtClean="0">
                <a:latin typeface="Georgia" pitchFamily="18" charset="0"/>
              </a:rPr>
              <a:t>Азимьяков</a:t>
            </a:r>
            <a:r>
              <a:rPr lang="ru-RU" sz="2000" dirty="0" smtClean="0">
                <a:latin typeface="Georgia" pitchFamily="18" charset="0"/>
              </a:rPr>
              <a:t> Александр 1914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9 Акаев Александр Васильевич 1922 1942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 10 Акаев Александр Николаевич 1921 1941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53745" y="415636"/>
            <a:ext cx="2701636" cy="11360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65887" y="1233055"/>
            <a:ext cx="5191821" cy="4943908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Georgia" pitchFamily="18" charset="0"/>
              </a:rPr>
              <a:t>31 Барабанщиков Александр Михайлович 1923 -1942</a:t>
            </a:r>
          </a:p>
          <a:p>
            <a:r>
              <a:rPr lang="ru-RU" sz="2000" dirty="0" smtClean="0">
                <a:latin typeface="Georgia" pitchFamily="18" charset="0"/>
              </a:rPr>
              <a:t> 32 Барабанщиков Дмитрий </a:t>
            </a:r>
          </a:p>
          <a:p>
            <a:r>
              <a:rPr lang="ru-RU" sz="2000" dirty="0" smtClean="0">
                <a:latin typeface="Georgia" pitchFamily="18" charset="0"/>
              </a:rPr>
              <a:t>33 Барабанщиков Иван Кузьмич 1902 -1942 1943</a:t>
            </a:r>
          </a:p>
          <a:p>
            <a:r>
              <a:rPr lang="ru-RU" sz="2000" dirty="0" smtClean="0">
                <a:latin typeface="Georgia" pitchFamily="18" charset="0"/>
              </a:rPr>
              <a:t> 34 Барабанщиков Юрий Николаевич 1925 -1943 </a:t>
            </a:r>
          </a:p>
          <a:p>
            <a:r>
              <a:rPr lang="ru-RU" sz="2000" dirty="0" smtClean="0">
                <a:latin typeface="Georgia" pitchFamily="18" charset="0"/>
              </a:rPr>
              <a:t>35 </a:t>
            </a:r>
            <a:r>
              <a:rPr lang="ru-RU" sz="2000" dirty="0" err="1" smtClean="0">
                <a:latin typeface="Georgia" pitchFamily="18" charset="0"/>
              </a:rPr>
              <a:t>Бахонкин</a:t>
            </a:r>
            <a:r>
              <a:rPr lang="ru-RU" sz="2000" dirty="0" smtClean="0">
                <a:latin typeface="Georgia" pitchFamily="18" charset="0"/>
              </a:rPr>
              <a:t> Иван Иванович 1895- 1941 </a:t>
            </a:r>
          </a:p>
          <a:p>
            <a:r>
              <a:rPr lang="ru-RU" sz="2000" dirty="0" smtClean="0">
                <a:latin typeface="Georgia" pitchFamily="18" charset="0"/>
              </a:rPr>
              <a:t>36 Белов Алексей Петрович 1912- 1941 </a:t>
            </a:r>
          </a:p>
          <a:p>
            <a:r>
              <a:rPr lang="ru-RU" sz="2000" dirty="0" smtClean="0">
                <a:latin typeface="Georgia" pitchFamily="18" charset="0"/>
              </a:rPr>
              <a:t>37 Белов Михаил Петрович 1909 -1942 38 Белов Пётр Ильич 1927- 1944 </a:t>
            </a:r>
          </a:p>
          <a:p>
            <a:r>
              <a:rPr lang="ru-RU" sz="2000" dirty="0" smtClean="0">
                <a:latin typeface="Georgia" pitchFamily="18" charset="0"/>
              </a:rPr>
              <a:t>39 Белов Сергей </a:t>
            </a:r>
            <a:r>
              <a:rPr lang="ru-RU" sz="2000" dirty="0" err="1" smtClean="0">
                <a:latin typeface="Georgia" pitchFamily="18" charset="0"/>
              </a:rPr>
              <a:t>Емельянович</a:t>
            </a:r>
            <a:r>
              <a:rPr lang="ru-RU" sz="2000" dirty="0" smtClean="0">
                <a:latin typeface="Georgia" pitchFamily="18" charset="0"/>
              </a:rPr>
              <a:t> 1911- 1942 </a:t>
            </a:r>
          </a:p>
          <a:p>
            <a:r>
              <a:rPr lang="ru-RU" sz="2000" dirty="0" smtClean="0">
                <a:latin typeface="Georgia" pitchFamily="18" charset="0"/>
              </a:rPr>
              <a:t>40 </a:t>
            </a:r>
            <a:r>
              <a:rPr lang="ru-RU" sz="2000" dirty="0" err="1" smtClean="0">
                <a:latin typeface="Georgia" pitchFamily="18" charset="0"/>
              </a:rPr>
              <a:t>Белогубкин</a:t>
            </a:r>
            <a:r>
              <a:rPr lang="ru-RU" sz="2000" dirty="0" smtClean="0">
                <a:latin typeface="Georgia" pitchFamily="18" charset="0"/>
              </a:rPr>
              <a:t> Николай Павлович 1922 -2007 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637309" y="1330036"/>
            <a:ext cx="5444835" cy="4846927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Georgia" pitchFamily="18" charset="0"/>
              </a:rPr>
              <a:t>21 Акаев Михаил Ефимович</a:t>
            </a:r>
          </a:p>
          <a:p>
            <a:r>
              <a:rPr lang="ru-RU" sz="2000" dirty="0" smtClean="0">
                <a:latin typeface="Georgia" pitchFamily="18" charset="0"/>
              </a:rPr>
              <a:t> 22 Акаев Петр Кондратьевич 1905 - 1942 </a:t>
            </a:r>
          </a:p>
          <a:p>
            <a:r>
              <a:rPr lang="ru-RU" sz="2000" dirty="0" smtClean="0">
                <a:latin typeface="Georgia" pitchFamily="18" charset="0"/>
              </a:rPr>
              <a:t>23 Акаев Петр Кондратьевич 1901- 1942 </a:t>
            </a:r>
          </a:p>
          <a:p>
            <a:r>
              <a:rPr lang="ru-RU" sz="2000" dirty="0" smtClean="0">
                <a:latin typeface="Georgia" pitchFamily="18" charset="0"/>
              </a:rPr>
              <a:t>24 Андерсен Андрей </a:t>
            </a:r>
            <a:r>
              <a:rPr lang="ru-RU" sz="2000" dirty="0" err="1" smtClean="0">
                <a:latin typeface="Georgia" pitchFamily="18" charset="0"/>
              </a:rPr>
              <a:t>Ульрихович</a:t>
            </a:r>
            <a:r>
              <a:rPr lang="ru-RU" sz="2000" dirty="0" smtClean="0">
                <a:latin typeface="Georgia" pitchFamily="18" charset="0"/>
              </a:rPr>
              <a:t> 1898- 1943 </a:t>
            </a:r>
          </a:p>
          <a:p>
            <a:r>
              <a:rPr lang="ru-RU" sz="2000" dirty="0" smtClean="0">
                <a:latin typeface="Georgia" pitchFamily="18" charset="0"/>
              </a:rPr>
              <a:t>25 Артемьев Иван Петрович 1905- 1980</a:t>
            </a:r>
          </a:p>
          <a:p>
            <a:r>
              <a:rPr lang="ru-RU" sz="2000" dirty="0" smtClean="0">
                <a:latin typeface="Georgia" pitchFamily="18" charset="0"/>
              </a:rPr>
              <a:t>26 </a:t>
            </a:r>
            <a:r>
              <a:rPr lang="ru-RU" sz="2000" dirty="0" err="1" smtClean="0">
                <a:latin typeface="Georgia" pitchFamily="18" charset="0"/>
              </a:rPr>
              <a:t>Асмаков</a:t>
            </a:r>
            <a:r>
              <a:rPr lang="ru-RU" sz="2000" dirty="0" smtClean="0">
                <a:latin typeface="Georgia" pitchFamily="18" charset="0"/>
              </a:rPr>
              <a:t> Александр 1914 </a:t>
            </a:r>
          </a:p>
          <a:p>
            <a:r>
              <a:rPr lang="ru-RU" sz="2000" dirty="0" smtClean="0">
                <a:latin typeface="Georgia" pitchFamily="18" charset="0"/>
              </a:rPr>
              <a:t>27 </a:t>
            </a:r>
            <a:r>
              <a:rPr lang="ru-RU" sz="2000" dirty="0" err="1" smtClean="0">
                <a:latin typeface="Georgia" pitchFamily="18" charset="0"/>
              </a:rPr>
              <a:t>Атланов</a:t>
            </a:r>
            <a:r>
              <a:rPr lang="ru-RU" sz="2000" dirty="0" smtClean="0">
                <a:latin typeface="Georgia" pitchFamily="18" charset="0"/>
              </a:rPr>
              <a:t> Николай Тимофеевич 1923 -1943 </a:t>
            </a:r>
          </a:p>
          <a:p>
            <a:r>
              <a:rPr lang="ru-RU" sz="2000" dirty="0" smtClean="0">
                <a:latin typeface="Georgia" pitchFamily="18" charset="0"/>
              </a:rPr>
              <a:t>28 Балобанов Сократ Васильевич 1925- 1943 </a:t>
            </a:r>
          </a:p>
          <a:p>
            <a:r>
              <a:rPr lang="ru-RU" sz="2000" dirty="0" smtClean="0">
                <a:latin typeface="Georgia" pitchFamily="18" charset="0"/>
              </a:rPr>
              <a:t>29 </a:t>
            </a:r>
            <a:r>
              <a:rPr lang="ru-RU" sz="2000" dirty="0" err="1" smtClean="0">
                <a:latin typeface="Georgia" pitchFamily="18" charset="0"/>
              </a:rPr>
              <a:t>Балонкин</a:t>
            </a:r>
            <a:r>
              <a:rPr lang="ru-RU" sz="2000" dirty="0" smtClean="0">
                <a:latin typeface="Georgia" pitchFamily="18" charset="0"/>
              </a:rPr>
              <a:t> Павел Романович 1918 -1987</a:t>
            </a:r>
          </a:p>
          <a:p>
            <a:r>
              <a:rPr lang="ru-RU" sz="2000" dirty="0" smtClean="0">
                <a:latin typeface="Georgia" pitchFamily="18" charset="0"/>
              </a:rPr>
              <a:t>30 Барабанщиков Александр Дмитриевич 1918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26036" y="290946"/>
            <a:ext cx="2701636" cy="997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1745673" y="360219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65888" y="1260764"/>
            <a:ext cx="5087912" cy="4916199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51 Варин Иван Ефимович 1925 1943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52 Варламов Пётр Григорьевич 1927 1944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53 Власов Семен Васильевич 1896 1943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54 Волков Алексей Захарович 1897 1973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55 Волков Аркадий Степанович 1918 1943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56 Волков Иван Владимирович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57 Волков Кондратий Иванович 1879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58 Волков Михаил Алексеевич 1923 1943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59 Волков Михаил Кондратьевич 1920 1942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60 Волков Трофим </a:t>
            </a:r>
            <a:r>
              <a:rPr lang="ru-RU" dirty="0" err="1" smtClean="0">
                <a:latin typeface="Georgia" pitchFamily="18" charset="0"/>
              </a:rPr>
              <a:t>Парамонович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678873" y="1122218"/>
            <a:ext cx="5514109" cy="505474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41 Бурлаков Василий Алексеевич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42 </a:t>
            </a:r>
            <a:r>
              <a:rPr lang="ru-RU" sz="2000" dirty="0" err="1" smtClean="0">
                <a:latin typeface="Georgia" pitchFamily="18" charset="0"/>
              </a:rPr>
              <a:t>Буялов</a:t>
            </a:r>
            <a:r>
              <a:rPr lang="ru-RU" sz="2000" dirty="0" smtClean="0">
                <a:latin typeface="Georgia" pitchFamily="18" charset="0"/>
              </a:rPr>
              <a:t> Николай Иосифович 1919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43 </a:t>
            </a:r>
            <a:r>
              <a:rPr lang="ru-RU" sz="2000" dirty="0" err="1" smtClean="0">
                <a:latin typeface="Georgia" pitchFamily="18" charset="0"/>
              </a:rPr>
              <a:t>Вардаков</a:t>
            </a:r>
            <a:r>
              <a:rPr lang="ru-RU" sz="2000" dirty="0" smtClean="0">
                <a:latin typeface="Georgia" pitchFamily="18" charset="0"/>
              </a:rPr>
              <a:t> Алексей Тихонович 1896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44 </a:t>
            </a:r>
            <a:r>
              <a:rPr lang="ru-RU" sz="2000" dirty="0" err="1" smtClean="0">
                <a:latin typeface="Georgia" pitchFamily="18" charset="0"/>
              </a:rPr>
              <a:t>Вардаков</a:t>
            </a:r>
            <a:r>
              <a:rPr lang="ru-RU" sz="2000" dirty="0" smtClean="0">
                <a:latin typeface="Georgia" pitchFamily="18" charset="0"/>
              </a:rPr>
              <a:t> Алексей Тихонович 1898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45 </a:t>
            </a:r>
            <a:r>
              <a:rPr lang="ru-RU" sz="2000" dirty="0" err="1" smtClean="0">
                <a:latin typeface="Georgia" pitchFamily="18" charset="0"/>
              </a:rPr>
              <a:t>Вардаков</a:t>
            </a:r>
            <a:r>
              <a:rPr lang="ru-RU" sz="2000" dirty="0" smtClean="0">
                <a:latin typeface="Georgia" pitchFamily="18" charset="0"/>
              </a:rPr>
              <a:t> Владимир Григорьевич 1918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46 </a:t>
            </a:r>
            <a:r>
              <a:rPr lang="ru-RU" sz="2000" dirty="0" err="1" smtClean="0">
                <a:latin typeface="Georgia" pitchFamily="18" charset="0"/>
              </a:rPr>
              <a:t>Вардаков</a:t>
            </a:r>
            <a:r>
              <a:rPr lang="ru-RU" sz="2000" dirty="0" smtClean="0">
                <a:latin typeface="Georgia" pitchFamily="18" charset="0"/>
              </a:rPr>
              <a:t> Григорий Николаевич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47 </a:t>
            </a:r>
            <a:r>
              <a:rPr lang="ru-RU" sz="2000" dirty="0" err="1" smtClean="0">
                <a:latin typeface="Georgia" pitchFamily="18" charset="0"/>
              </a:rPr>
              <a:t>Вардаков</a:t>
            </a:r>
            <a:r>
              <a:rPr lang="ru-RU" sz="2000" dirty="0" smtClean="0">
                <a:latin typeface="Georgia" pitchFamily="18" charset="0"/>
              </a:rPr>
              <a:t> Дмитрий Алексеевич 1923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48 </a:t>
            </a:r>
            <a:r>
              <a:rPr lang="ru-RU" sz="2000" dirty="0" err="1" smtClean="0">
                <a:latin typeface="Georgia" pitchFamily="18" charset="0"/>
              </a:rPr>
              <a:t>Вардаков</a:t>
            </a:r>
            <a:r>
              <a:rPr lang="ru-RU" sz="2000" dirty="0" smtClean="0">
                <a:latin typeface="Georgia" pitchFamily="18" charset="0"/>
              </a:rPr>
              <a:t> Михаил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49 </a:t>
            </a:r>
            <a:r>
              <a:rPr lang="ru-RU" sz="2000" dirty="0" err="1" smtClean="0">
                <a:latin typeface="Georgia" pitchFamily="18" charset="0"/>
              </a:rPr>
              <a:t>Вардаков</a:t>
            </a:r>
            <a:r>
              <a:rPr lang="ru-RU" sz="2000" dirty="0" smtClean="0">
                <a:latin typeface="Georgia" pitchFamily="18" charset="0"/>
              </a:rPr>
              <a:t> Михаил Алексеевич 1924 1942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50 </a:t>
            </a:r>
            <a:r>
              <a:rPr lang="ru-RU" sz="2000" dirty="0" err="1" smtClean="0">
                <a:latin typeface="Georgia" pitchFamily="18" charset="0"/>
              </a:rPr>
              <a:t>Вардаков</a:t>
            </a:r>
            <a:r>
              <a:rPr lang="ru-RU" sz="2000" dirty="0" smtClean="0">
                <a:latin typeface="Georgia" pitchFamily="18" charset="0"/>
              </a:rPr>
              <a:t> Николай </a:t>
            </a:r>
            <a:r>
              <a:rPr lang="ru-RU" sz="2000" dirty="0" err="1" smtClean="0">
                <a:latin typeface="Georgia" pitchFamily="18" charset="0"/>
              </a:rPr>
              <a:t>Малафеевич</a:t>
            </a:r>
            <a:r>
              <a:rPr lang="ru-RU" sz="2000" dirty="0" smtClean="0">
                <a:latin typeface="Georgia" pitchFamily="18" charset="0"/>
              </a:rPr>
              <a:t> 1892 1942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95309" y="235527"/>
            <a:ext cx="2701636" cy="997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2410691" y="166255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65888" y="1551709"/>
            <a:ext cx="5087912" cy="4625254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71 Гурьянов Илья Никитович 1905 1941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72 Гурьянов Илья Павлович 1902 1942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73 </a:t>
            </a:r>
            <a:r>
              <a:rPr lang="ru-RU" dirty="0" err="1" smtClean="0">
                <a:latin typeface="Georgia" pitchFamily="18" charset="0"/>
              </a:rPr>
              <a:t>Гуслистов</a:t>
            </a:r>
            <a:r>
              <a:rPr lang="ru-RU" dirty="0" smtClean="0">
                <a:latin typeface="Georgia" pitchFamily="18" charset="0"/>
              </a:rPr>
              <a:t> Пётр Ильич 1894 1969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74 </a:t>
            </a:r>
            <a:r>
              <a:rPr lang="ru-RU" dirty="0" err="1" smtClean="0">
                <a:latin typeface="Georgia" pitchFamily="18" charset="0"/>
              </a:rPr>
              <a:t>Деанов</a:t>
            </a:r>
            <a:r>
              <a:rPr lang="ru-RU" dirty="0" smtClean="0">
                <a:latin typeface="Georgia" pitchFamily="18" charset="0"/>
              </a:rPr>
              <a:t> Дмитрий </a:t>
            </a:r>
            <a:r>
              <a:rPr lang="ru-RU" dirty="0" err="1" smtClean="0">
                <a:latin typeface="Georgia" pitchFamily="18" charset="0"/>
              </a:rPr>
              <a:t>Аверьянович</a:t>
            </a:r>
            <a:endParaRPr lang="ru-RU" dirty="0" smtClean="0"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75 Денисов Александр Григорьевич 1903 1944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76 Денисов Василий Сергеевич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77 Денисова Надежда Ивановна 1921 1943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78 </a:t>
            </a:r>
            <a:r>
              <a:rPr lang="ru-RU" dirty="0" err="1" smtClean="0">
                <a:latin typeface="Georgia" pitchFamily="18" charset="0"/>
              </a:rPr>
              <a:t>Догадин</a:t>
            </a:r>
            <a:r>
              <a:rPr lang="ru-RU" dirty="0" smtClean="0">
                <a:latin typeface="Georgia" pitchFamily="18" charset="0"/>
              </a:rPr>
              <a:t> Дмитрий Матвеевич 1942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79 Ефимов Мартын Петрович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 80 Ефремов Иван Семёнович 1918  1944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623455" y="1122218"/>
            <a:ext cx="5555671" cy="505474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61 </a:t>
            </a:r>
            <a:r>
              <a:rPr lang="ru-RU" sz="2000" dirty="0" err="1" smtClean="0">
                <a:latin typeface="Georgia" pitchFamily="18" charset="0"/>
              </a:rPr>
              <a:t>Глинкин</a:t>
            </a:r>
            <a:r>
              <a:rPr lang="ru-RU" sz="2000" dirty="0" smtClean="0">
                <a:latin typeface="Georgia" pitchFamily="18" charset="0"/>
              </a:rPr>
              <a:t> Борис Данилович 1927 1944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62 </a:t>
            </a:r>
            <a:r>
              <a:rPr lang="ru-RU" sz="2000" dirty="0" err="1" smtClean="0">
                <a:latin typeface="Georgia" pitchFamily="18" charset="0"/>
              </a:rPr>
              <a:t>Голдобин</a:t>
            </a:r>
            <a:r>
              <a:rPr lang="ru-RU" sz="2000" dirty="0" smtClean="0">
                <a:latin typeface="Georgia" pitchFamily="18" charset="0"/>
              </a:rPr>
              <a:t> Григорий Иванович 1923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63 </a:t>
            </a:r>
            <a:r>
              <a:rPr lang="ru-RU" sz="2000" dirty="0" err="1" smtClean="0">
                <a:latin typeface="Georgia" pitchFamily="18" charset="0"/>
              </a:rPr>
              <a:t>Голдобин</a:t>
            </a:r>
            <a:r>
              <a:rPr lang="ru-RU" sz="2000" dirty="0" smtClean="0">
                <a:latin typeface="Georgia" pitchFamily="18" charset="0"/>
              </a:rPr>
              <a:t> Михаил Иванович 1925 1944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64 </a:t>
            </a:r>
            <a:r>
              <a:rPr lang="ru-RU" sz="2000" dirty="0" err="1" smtClean="0">
                <a:latin typeface="Georgia" pitchFamily="18" charset="0"/>
              </a:rPr>
              <a:t>Горшунов</a:t>
            </a:r>
            <a:r>
              <a:rPr lang="ru-RU" sz="2000" dirty="0" smtClean="0">
                <a:latin typeface="Georgia" pitchFamily="18" charset="0"/>
              </a:rPr>
              <a:t> Григорий Никитович 1910 1941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65 Гурьянов  Павел Дмитриевич 1918 1942 66 Гурьянов Александр Павлович 1915 1941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 67 Гурьянов Анатолий Дмитриевич 1924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68 Гурьянов Василий Григорьевич 1913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69 Гурьянов Иван Григорьевич 1907 1941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70 Гурьянов Иван </a:t>
            </a:r>
            <a:r>
              <a:rPr lang="ru-RU" sz="2000" dirty="0" err="1" smtClean="0">
                <a:latin typeface="Georgia" pitchFamily="18" charset="0"/>
              </a:rPr>
              <a:t>Корнилович</a:t>
            </a:r>
            <a:r>
              <a:rPr lang="ru-RU" sz="2000" dirty="0" smtClean="0">
                <a:latin typeface="Georgia" pitchFamily="18" charset="0"/>
              </a:rPr>
              <a:t> 1904 1942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26036" y="290946"/>
            <a:ext cx="2701636" cy="997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2230582" y="180111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40583" y="1149927"/>
            <a:ext cx="5666508" cy="502703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91 Землянов Иван Иванович 1927 1944 2004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92 Землянов Иван </a:t>
            </a:r>
            <a:r>
              <a:rPr lang="ru-RU" sz="2000" dirty="0" err="1" smtClean="0">
                <a:latin typeface="Georgia" pitchFamily="18" charset="0"/>
              </a:rPr>
              <a:t>Никонорович</a:t>
            </a:r>
            <a:r>
              <a:rPr lang="ru-RU" sz="2000" dirty="0" smtClean="0">
                <a:latin typeface="Georgia" pitchFamily="18" charset="0"/>
              </a:rPr>
              <a:t> 1905 1974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93 Землянов Михаил </a:t>
            </a:r>
            <a:r>
              <a:rPr lang="ru-RU" sz="2000" dirty="0" err="1" smtClean="0">
                <a:latin typeface="Georgia" pitchFamily="18" charset="0"/>
              </a:rPr>
              <a:t>Зотович</a:t>
            </a:r>
            <a:r>
              <a:rPr lang="ru-RU" sz="2000" dirty="0" smtClean="0">
                <a:latin typeface="Georgia" pitchFamily="18" charset="0"/>
              </a:rPr>
              <a:t> 1901 1941 1941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94 Землянов Николай Матвеевич 1921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95 Землянов Пётр Григорьевич 1898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96 Землянов Филипп Сергеевич 1912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97 </a:t>
            </a:r>
            <a:r>
              <a:rPr lang="ru-RU" sz="2000" dirty="0" err="1" smtClean="0">
                <a:latin typeface="Georgia" pitchFamily="18" charset="0"/>
              </a:rPr>
              <a:t>Зимоглядов</a:t>
            </a:r>
            <a:r>
              <a:rPr lang="ru-RU" sz="2000" dirty="0" smtClean="0">
                <a:latin typeface="Georgia" pitchFamily="18" charset="0"/>
              </a:rPr>
              <a:t> Василий Николаевич 1906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98 </a:t>
            </a:r>
            <a:r>
              <a:rPr lang="ru-RU" sz="2000" dirty="0" err="1" smtClean="0">
                <a:latin typeface="Georgia" pitchFamily="18" charset="0"/>
              </a:rPr>
              <a:t>Зиньковский</a:t>
            </a:r>
            <a:r>
              <a:rPr lang="ru-RU" sz="2000" dirty="0" smtClean="0">
                <a:latin typeface="Georgia" pitchFamily="18" charset="0"/>
              </a:rPr>
              <a:t> Николай Ефимович 1924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99 Злобин Борис Иванович 1920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100 </a:t>
            </a:r>
            <a:r>
              <a:rPr lang="ru-RU" sz="2000" dirty="0" err="1" smtClean="0">
                <a:latin typeface="Georgia" pitchFamily="18" charset="0"/>
              </a:rPr>
              <a:t>Зубрилов</a:t>
            </a:r>
            <a:r>
              <a:rPr lang="ru-RU" sz="2000" dirty="0" smtClean="0">
                <a:latin typeface="Georgia" pitchFamily="18" charset="0"/>
              </a:rPr>
              <a:t> Александр Дмитриевич 1925 1944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609601" y="1163782"/>
            <a:ext cx="5527964" cy="5013181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81 Жарков Иван Сергеевич 1894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82 Жильцов Иван Николаевич 1915 1981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83 </a:t>
            </a:r>
            <a:r>
              <a:rPr lang="ru-RU" sz="2000" dirty="0" err="1" smtClean="0">
                <a:latin typeface="Georgia" pitchFamily="18" charset="0"/>
              </a:rPr>
              <a:t>Заикин</a:t>
            </a:r>
            <a:r>
              <a:rPr lang="ru-RU" sz="2000" dirty="0" smtClean="0">
                <a:latin typeface="Georgia" pitchFamily="18" charset="0"/>
              </a:rPr>
              <a:t> Николай Алексеевич 1919 1939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84 Зеленин Иван Михайлович 1920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85 Зеленин Михаил Алексеевич 1919 1939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86 Земляков Александр Иванович 1925 1944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87 Землянов Александр Максимович 1919  1945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88 Землянов Александр Николаевич 1924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89 Землянов Василий </a:t>
            </a:r>
            <a:r>
              <a:rPr lang="ru-RU" sz="2000" dirty="0" err="1" smtClean="0">
                <a:latin typeface="Georgia" pitchFamily="18" charset="0"/>
              </a:rPr>
              <a:t>Селиверстович</a:t>
            </a:r>
            <a:r>
              <a:rPr lang="ru-RU" sz="2000" dirty="0" smtClean="0">
                <a:latin typeface="Georgia" pitchFamily="18" charset="0"/>
              </a:rPr>
              <a:t> 1903 1942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90 Землянов Григорий Ефимович 1912 1976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204363" y="193963"/>
            <a:ext cx="2701636" cy="9975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2272144" y="193964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4545" y="429492"/>
            <a:ext cx="5194102" cy="2050472"/>
          </a:xfrm>
        </p:spPr>
        <p:txBody>
          <a:bodyPr>
            <a:normAutofit fontScale="90000"/>
          </a:bodyPr>
          <a:lstStyle/>
          <a:p>
            <a:r>
              <a:rPr lang="ru-RU" sz="4000" dirty="0" err="1" smtClean="0"/>
              <a:t>Вардаков</a:t>
            </a:r>
            <a:r>
              <a:rPr lang="ru-RU" sz="4000" dirty="0" smtClean="0"/>
              <a:t> Григорий Николаевич</a:t>
            </a:r>
            <a:br>
              <a:rPr lang="ru-RU" sz="4000" dirty="0" smtClean="0"/>
            </a:br>
            <a:r>
              <a:rPr lang="ru-RU" sz="4000" dirty="0" smtClean="0"/>
              <a:t> 1918-1995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2507673"/>
            <a:ext cx="4835473" cy="3581977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latin typeface="Georgia" pitchFamily="18" charset="0"/>
              </a:rPr>
              <a:t>Вардаков</a:t>
            </a:r>
            <a:r>
              <a:rPr lang="ru-RU" sz="2800" dirty="0" smtClean="0">
                <a:latin typeface="Georgia" pitchFamily="18" charset="0"/>
              </a:rPr>
              <a:t> Григорий Николаевич  родился 27 января 1918 г.</a:t>
            </a:r>
          </a:p>
          <a:p>
            <a:r>
              <a:rPr lang="ru-RU" sz="2800" dirty="0" smtClean="0">
                <a:latin typeface="Georgia" pitchFamily="18" charset="0"/>
              </a:rPr>
              <a:t>Во время войны был ранен в ногу под Старой Руссой.</a:t>
            </a:r>
          </a:p>
          <a:p>
            <a:r>
              <a:rPr lang="ru-RU" sz="2800" dirty="0" smtClean="0">
                <a:latin typeface="Georgia" pitchFamily="18" charset="0"/>
              </a:rPr>
              <a:t>Награжден 2-мя орденами «Великой Отечественной войны» и медалями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0326" y="1120946"/>
            <a:ext cx="4447306" cy="3535457"/>
          </a:xfrm>
          <a:prstGeom prst="rect">
            <a:avLst/>
          </a:prstGeom>
        </p:spPr>
      </p:pic>
      <p:pic>
        <p:nvPicPr>
          <p:cNvPr id="7" name="Рисунок 6" descr="C:\Users\Эльнара\AppData\Local\Microsoft\Windows\Temporary Internet Files\Content.Word\IMG-20200501-WA0017.jpg"/>
          <p:cNvPicPr/>
          <p:nvPr/>
        </p:nvPicPr>
        <p:blipFill>
          <a:blip r:embed="rId3"/>
          <a:srcRect l="21005" t="32732" r="38108" b="37331"/>
          <a:stretch>
            <a:fillRect/>
          </a:stretch>
        </p:blipFill>
        <p:spPr bwMode="auto">
          <a:xfrm>
            <a:off x="2124507" y="988868"/>
            <a:ext cx="2821566" cy="383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8" y="4881518"/>
            <a:ext cx="1579417" cy="16478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394" y="5297421"/>
            <a:ext cx="3035658" cy="6794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65888" y="1510145"/>
            <a:ext cx="5087912" cy="466681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111 Карпов Иван Родионович 1911 1941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 112 Карпов Илья Николаевич 1923 1942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 113 Карпов Михаил Николаевич 1917 1986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114 Карпов Михаил Николаевич 1918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 115 Кириллов Александр Анисимович 1895 1941 1967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116 Кириллов Пётр Николаевич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117 Кириллова Анна Петровна 1919 1945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118 </a:t>
            </a:r>
            <a:r>
              <a:rPr lang="ru-RU" dirty="0" err="1" smtClean="0">
                <a:latin typeface="Georgia" pitchFamily="18" charset="0"/>
              </a:rPr>
              <a:t>Клюкин</a:t>
            </a:r>
            <a:r>
              <a:rPr lang="ru-RU" dirty="0" smtClean="0">
                <a:latin typeface="Georgia" pitchFamily="18" charset="0"/>
              </a:rPr>
              <a:t> Георгий Афанасьевич 1942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 119 </a:t>
            </a:r>
            <a:r>
              <a:rPr lang="ru-RU" dirty="0" err="1" smtClean="0">
                <a:latin typeface="Georgia" pitchFamily="18" charset="0"/>
              </a:rPr>
              <a:t>Клюкин</a:t>
            </a:r>
            <a:r>
              <a:rPr lang="ru-RU" dirty="0" smtClean="0">
                <a:latin typeface="Georgia" pitchFamily="18" charset="0"/>
              </a:rPr>
              <a:t> Григорий Кузьмич 1925 1943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120 </a:t>
            </a:r>
            <a:r>
              <a:rPr lang="ru-RU" dirty="0" err="1" smtClean="0">
                <a:latin typeface="Georgia" pitchFamily="18" charset="0"/>
              </a:rPr>
              <a:t>Клюкин</a:t>
            </a:r>
            <a:r>
              <a:rPr lang="ru-RU" dirty="0" smtClean="0">
                <a:latin typeface="Georgia" pitchFamily="18" charset="0"/>
              </a:rPr>
              <a:t> Иван Васильевич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719528" y="1219200"/>
            <a:ext cx="5418036" cy="49577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101 Зуев Сергей Иванович 1925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102 Зуев Степан Сергеевич 1897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103 Иванов </a:t>
            </a:r>
            <a:r>
              <a:rPr lang="ru-RU" sz="2000" dirty="0" err="1" smtClean="0">
                <a:latin typeface="Georgia" pitchFamily="18" charset="0"/>
              </a:rPr>
              <a:t>Алкесандр</a:t>
            </a:r>
            <a:r>
              <a:rPr lang="ru-RU" sz="2000" dirty="0" smtClean="0">
                <a:latin typeface="Georgia" pitchFamily="18" charset="0"/>
              </a:rPr>
              <a:t> Петрович 1902 1983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104 Иванов Анатолий Григорьевич 1921 1939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105 Иванов Вячеслав Григорьевич 1904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106 Иванов Григорий Федорович 1911 1944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107 Иванов Иван Васильевич 1919 1939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108 Иванов Николай Иванович 1918 1943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109 Карпов Александр Иванович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110 Карпов Дмитрий Родионович 1916 1944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26036" y="290946"/>
            <a:ext cx="2701636" cy="997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2050473" y="249383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65888" y="1163782"/>
            <a:ext cx="5087912" cy="5013181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151 </a:t>
            </a:r>
            <a:r>
              <a:rPr lang="ru-RU" dirty="0" err="1" smtClean="0">
                <a:latin typeface="Georgia" pitchFamily="18" charset="0"/>
              </a:rPr>
              <a:t>Круподеров</a:t>
            </a:r>
            <a:r>
              <a:rPr lang="ru-RU" dirty="0" smtClean="0">
                <a:latin typeface="Georgia" pitchFamily="18" charset="0"/>
              </a:rPr>
              <a:t> Василий Михайлович 1921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152 </a:t>
            </a:r>
            <a:r>
              <a:rPr lang="ru-RU" dirty="0" err="1" smtClean="0">
                <a:latin typeface="Georgia" pitchFamily="18" charset="0"/>
              </a:rPr>
              <a:t>Круподёров</a:t>
            </a:r>
            <a:r>
              <a:rPr lang="ru-RU" dirty="0" smtClean="0">
                <a:latin typeface="Georgia" pitchFamily="18" charset="0"/>
              </a:rPr>
              <a:t> Василий Степанович 1922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153 </a:t>
            </a:r>
            <a:r>
              <a:rPr lang="ru-RU" dirty="0" err="1" smtClean="0">
                <a:latin typeface="Georgia" pitchFamily="18" charset="0"/>
              </a:rPr>
              <a:t>Круподёров</a:t>
            </a:r>
            <a:r>
              <a:rPr lang="ru-RU" dirty="0" smtClean="0">
                <a:latin typeface="Georgia" pitchFamily="18" charset="0"/>
              </a:rPr>
              <a:t> Владимир Георгиевич 1925 1943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154 </a:t>
            </a:r>
            <a:r>
              <a:rPr lang="ru-RU" dirty="0" err="1" smtClean="0">
                <a:latin typeface="Georgia" pitchFamily="18" charset="0"/>
              </a:rPr>
              <a:t>Круподеров</a:t>
            </a:r>
            <a:r>
              <a:rPr lang="ru-RU" dirty="0" smtClean="0">
                <a:latin typeface="Georgia" pitchFamily="18" charset="0"/>
              </a:rPr>
              <a:t> Дмитрий Михайлович 1943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155 </a:t>
            </a:r>
            <a:r>
              <a:rPr lang="ru-RU" dirty="0" err="1" smtClean="0">
                <a:latin typeface="Georgia" pitchFamily="18" charset="0"/>
              </a:rPr>
              <a:t>Круподёров</a:t>
            </a:r>
            <a:r>
              <a:rPr lang="ru-RU" dirty="0" smtClean="0">
                <a:latin typeface="Georgia" pitchFamily="18" charset="0"/>
              </a:rPr>
              <a:t> Егор Степанович 1894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156 </a:t>
            </a:r>
            <a:r>
              <a:rPr lang="ru-RU" dirty="0" err="1" smtClean="0">
                <a:latin typeface="Georgia" pitchFamily="18" charset="0"/>
              </a:rPr>
              <a:t>Круподёров</a:t>
            </a:r>
            <a:r>
              <a:rPr lang="ru-RU" dirty="0" smtClean="0">
                <a:latin typeface="Georgia" pitchFamily="18" charset="0"/>
              </a:rPr>
              <a:t> Иван Васильевич 1914 1941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157 </a:t>
            </a:r>
            <a:r>
              <a:rPr lang="ru-RU" dirty="0" err="1" smtClean="0">
                <a:latin typeface="Georgia" pitchFamily="18" charset="0"/>
              </a:rPr>
              <a:t>Круподёров</a:t>
            </a:r>
            <a:r>
              <a:rPr lang="ru-RU" dirty="0" smtClean="0">
                <a:latin typeface="Georgia" pitchFamily="18" charset="0"/>
              </a:rPr>
              <a:t> Иван Михайлович 1915 1943 1943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158 </a:t>
            </a:r>
            <a:r>
              <a:rPr lang="ru-RU" dirty="0" err="1" smtClean="0">
                <a:latin typeface="Georgia" pitchFamily="18" charset="0"/>
              </a:rPr>
              <a:t>Круподёров</a:t>
            </a:r>
            <a:r>
              <a:rPr lang="ru-RU" dirty="0" smtClean="0">
                <a:latin typeface="Georgia" pitchFamily="18" charset="0"/>
              </a:rPr>
              <a:t> Иван Михайлович 1911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159 </a:t>
            </a:r>
            <a:r>
              <a:rPr lang="ru-RU" dirty="0" err="1" smtClean="0">
                <a:latin typeface="Georgia" pitchFamily="18" charset="0"/>
              </a:rPr>
              <a:t>Круподеров</a:t>
            </a:r>
            <a:r>
              <a:rPr lang="ru-RU" dirty="0" smtClean="0">
                <a:latin typeface="Georgia" pitchFamily="18" charset="0"/>
              </a:rPr>
              <a:t> Иван Тимофеевич 1922 1941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160 </a:t>
            </a:r>
            <a:r>
              <a:rPr lang="ru-RU" dirty="0" err="1" smtClean="0">
                <a:latin typeface="Georgia" pitchFamily="18" charset="0"/>
              </a:rPr>
              <a:t>Круподеров</a:t>
            </a:r>
            <a:r>
              <a:rPr lang="ru-RU" dirty="0" smtClean="0">
                <a:latin typeface="Georgia" pitchFamily="18" charset="0"/>
              </a:rPr>
              <a:t> Иван Федорович 1904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719527" y="1205346"/>
            <a:ext cx="5293345" cy="497161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141 Королёв Николай Иванович 1918 </a:t>
            </a:r>
            <a:r>
              <a:rPr lang="ru-RU" sz="1800" dirty="0" smtClean="0">
                <a:latin typeface="Georgia" pitchFamily="18" charset="0"/>
              </a:rPr>
              <a:t>1941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142 Королёв Сергей Филиппович 1942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143 Королёв Тимофей Никитович 1915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144 Королёв Тимофей Филиппович 1915 1943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145 </a:t>
            </a:r>
            <a:r>
              <a:rPr lang="ru-RU" sz="1800" dirty="0" err="1" smtClean="0">
                <a:latin typeface="Georgia" pitchFamily="18" charset="0"/>
              </a:rPr>
              <a:t>Кошеваров</a:t>
            </a:r>
            <a:r>
              <a:rPr lang="ru-RU" sz="1800" dirty="0" smtClean="0">
                <a:latin typeface="Georgia" pitchFamily="18" charset="0"/>
              </a:rPr>
              <a:t> Иван Александрович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146 Красилов Григорий Сергеевич 1912 1941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147 Красильников Дмитрий Васильевич 1918 1944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148 </a:t>
            </a:r>
            <a:r>
              <a:rPr lang="ru-RU" sz="1800" dirty="0" err="1" smtClean="0">
                <a:latin typeface="Georgia" pitchFamily="18" charset="0"/>
              </a:rPr>
              <a:t>Круподёров</a:t>
            </a:r>
            <a:r>
              <a:rPr lang="ru-RU" sz="1800" dirty="0" smtClean="0">
                <a:latin typeface="Georgia" pitchFamily="18" charset="0"/>
              </a:rPr>
              <a:t> Александр Васильевич 1918 1941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149 </a:t>
            </a:r>
            <a:r>
              <a:rPr lang="ru-RU" sz="1800" dirty="0" err="1" smtClean="0">
                <a:latin typeface="Georgia" pitchFamily="18" charset="0"/>
              </a:rPr>
              <a:t>Круподеров</a:t>
            </a:r>
            <a:r>
              <a:rPr lang="ru-RU" sz="1800" dirty="0" smtClean="0">
                <a:latin typeface="Georgia" pitchFamily="18" charset="0"/>
              </a:rPr>
              <a:t> Александр Михайлович 1927 1944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150 </a:t>
            </a:r>
            <a:r>
              <a:rPr lang="ru-RU" sz="1800" dirty="0" err="1" smtClean="0">
                <a:latin typeface="Georgia" pitchFamily="18" charset="0"/>
              </a:rPr>
              <a:t>Круподёров</a:t>
            </a:r>
            <a:r>
              <a:rPr lang="ru-RU" sz="1800" dirty="0" smtClean="0">
                <a:latin typeface="Georgia" pitchFamily="18" charset="0"/>
              </a:rPr>
              <a:t> Александр Павлович 1926 1943</a:t>
            </a:r>
            <a:endParaRPr lang="ru-RU" sz="1800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12181" y="193964"/>
            <a:ext cx="2701636" cy="997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2230583" y="180110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06836" y="1080655"/>
            <a:ext cx="5278582" cy="509630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171 Куликов Василий Кузьмич  1925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172 Куликов Игнатий Степанович 1893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173 Куликов Пётр Петрович 1903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174 </a:t>
            </a:r>
            <a:r>
              <a:rPr lang="ru-RU" sz="2000" dirty="0" err="1" smtClean="0">
                <a:latin typeface="Georgia" pitchFamily="18" charset="0"/>
              </a:rPr>
              <a:t>Кусакин</a:t>
            </a:r>
            <a:r>
              <a:rPr lang="ru-RU" sz="2000" dirty="0" smtClean="0">
                <a:latin typeface="Georgia" pitchFamily="18" charset="0"/>
              </a:rPr>
              <a:t> Геннадий Ефимович 1925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175 </a:t>
            </a:r>
            <a:r>
              <a:rPr lang="ru-RU" sz="2000" dirty="0" err="1" smtClean="0">
                <a:latin typeface="Georgia" pitchFamily="18" charset="0"/>
              </a:rPr>
              <a:t>Кусакин</a:t>
            </a:r>
            <a:r>
              <a:rPr lang="ru-RU" sz="2000" dirty="0" smtClean="0">
                <a:latin typeface="Georgia" pitchFamily="18" charset="0"/>
              </a:rPr>
              <a:t> Дмитрий Ефимович 1923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176 Лаптев Михаил Петрович 1911 1991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177 Лежнев Иван Петрович 1916 1941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178 </a:t>
            </a:r>
            <a:r>
              <a:rPr lang="ru-RU" sz="2000" dirty="0" err="1" smtClean="0">
                <a:latin typeface="Georgia" pitchFamily="18" charset="0"/>
              </a:rPr>
              <a:t>Матавин</a:t>
            </a:r>
            <a:r>
              <a:rPr lang="ru-RU" sz="2000" dirty="0" smtClean="0">
                <a:latin typeface="Georgia" pitchFamily="18" charset="0"/>
              </a:rPr>
              <a:t> Александр Дмитриевич 1919 1980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179 </a:t>
            </a:r>
            <a:r>
              <a:rPr lang="ru-RU" sz="2000" dirty="0" err="1" smtClean="0">
                <a:latin typeface="Georgia" pitchFamily="18" charset="0"/>
              </a:rPr>
              <a:t>Матавин</a:t>
            </a:r>
            <a:r>
              <a:rPr lang="ru-RU" sz="2000" dirty="0" smtClean="0">
                <a:latin typeface="Georgia" pitchFamily="18" charset="0"/>
              </a:rPr>
              <a:t> Борис Дмитриевич 1919 1944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180 </a:t>
            </a:r>
            <a:r>
              <a:rPr lang="ru-RU" sz="2000" dirty="0" err="1" smtClean="0">
                <a:latin typeface="Georgia" pitchFamily="18" charset="0"/>
              </a:rPr>
              <a:t>Матавин</a:t>
            </a:r>
            <a:r>
              <a:rPr lang="ru-RU" sz="2000" dirty="0" smtClean="0">
                <a:latin typeface="Georgia" pitchFamily="18" charset="0"/>
              </a:rPr>
              <a:t> Василий Прокопьевич 1911 1942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609599" y="1080655"/>
            <a:ext cx="5417127" cy="509630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161 </a:t>
            </a:r>
            <a:r>
              <a:rPr lang="ru-RU" sz="2000" dirty="0" err="1" smtClean="0">
                <a:latin typeface="Georgia" pitchFamily="18" charset="0"/>
              </a:rPr>
              <a:t>Круподёров</a:t>
            </a:r>
            <a:r>
              <a:rPr lang="ru-RU" sz="2000" dirty="0" smtClean="0">
                <a:latin typeface="Georgia" pitchFamily="18" charset="0"/>
              </a:rPr>
              <a:t> Михаил Васильевич 1905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162 </a:t>
            </a:r>
            <a:r>
              <a:rPr lang="ru-RU" sz="2000" dirty="0" err="1" smtClean="0">
                <a:latin typeface="Georgia" pitchFamily="18" charset="0"/>
              </a:rPr>
              <a:t>Круподеров</a:t>
            </a:r>
            <a:r>
              <a:rPr lang="ru-RU" sz="2000" dirty="0" smtClean="0">
                <a:latin typeface="Georgia" pitchFamily="18" charset="0"/>
              </a:rPr>
              <a:t> Михаил </a:t>
            </a:r>
            <a:r>
              <a:rPr lang="ru-RU" sz="2000" dirty="0" err="1" smtClean="0">
                <a:latin typeface="Georgia" pitchFamily="18" charset="0"/>
              </a:rPr>
              <a:t>Емельянович</a:t>
            </a:r>
            <a:r>
              <a:rPr lang="ru-RU" sz="2000" dirty="0" smtClean="0">
                <a:latin typeface="Georgia" pitchFamily="18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163 </a:t>
            </a:r>
            <a:r>
              <a:rPr lang="ru-RU" sz="2000" dirty="0" err="1" smtClean="0">
                <a:latin typeface="Georgia" pitchFamily="18" charset="0"/>
              </a:rPr>
              <a:t>Круподёров</a:t>
            </a:r>
            <a:r>
              <a:rPr lang="ru-RU" sz="2000" dirty="0" smtClean="0">
                <a:latin typeface="Georgia" pitchFamily="18" charset="0"/>
              </a:rPr>
              <a:t> Сергей Григорьевич 1922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164 Кудряшов Иван Степанович 1916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165 Кузнецов Александр Степанович 1923 1942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 166 Кузнецов Григорий Михайлович 1915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167 Кузнецов Иван Игнатьевич 1907 1943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168 Кузнецов Николай Степанович 1925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169 Кузнецов Сергей </a:t>
            </a:r>
            <a:r>
              <a:rPr lang="ru-RU" sz="2000" dirty="0" err="1" smtClean="0">
                <a:latin typeface="Georgia" pitchFamily="18" charset="0"/>
              </a:rPr>
              <a:t>Никонорович</a:t>
            </a:r>
            <a:r>
              <a:rPr lang="ru-RU" sz="2000" dirty="0" smtClean="0">
                <a:latin typeface="Georgia" pitchFamily="18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170 Кузякин Анатолий Петрович 1924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39891" y="180110"/>
            <a:ext cx="2701636" cy="997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2313709" y="221673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0" y="1052945"/>
            <a:ext cx="5694217" cy="512401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191 Мещеряков Андрей </a:t>
            </a:r>
            <a:r>
              <a:rPr lang="ru-RU" sz="2000" dirty="0" err="1" smtClean="0">
                <a:latin typeface="Georgia" pitchFamily="18" charset="0"/>
              </a:rPr>
              <a:t>Карпович</a:t>
            </a:r>
            <a:r>
              <a:rPr lang="ru-RU" sz="2000" dirty="0" smtClean="0">
                <a:latin typeface="Georgia" pitchFamily="18" charset="0"/>
              </a:rPr>
              <a:t> 1916 1942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192 Мещеряков Григорий </a:t>
            </a:r>
            <a:r>
              <a:rPr lang="ru-RU" sz="2000" dirty="0" err="1" smtClean="0">
                <a:latin typeface="Georgia" pitchFamily="18" charset="0"/>
              </a:rPr>
              <a:t>Карпович</a:t>
            </a:r>
            <a:r>
              <a:rPr lang="ru-RU" sz="2000" dirty="0" smtClean="0">
                <a:latin typeface="Georgia" pitchFamily="18" charset="0"/>
              </a:rPr>
              <a:t> 1918 1942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193 Мещеряков Михаил 1912 1944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194 Минчёнков Терентий </a:t>
            </a:r>
            <a:r>
              <a:rPr lang="ru-RU" sz="2000" dirty="0" err="1" smtClean="0">
                <a:latin typeface="Georgia" pitchFamily="18" charset="0"/>
              </a:rPr>
              <a:t>Емельянович</a:t>
            </a:r>
            <a:r>
              <a:rPr lang="ru-RU" sz="2000" dirty="0" smtClean="0">
                <a:latin typeface="Georgia" pitchFamily="18" charset="0"/>
              </a:rPr>
              <a:t> 1909 1941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 195 </a:t>
            </a:r>
            <a:r>
              <a:rPr lang="ru-RU" sz="2000" dirty="0" err="1" smtClean="0">
                <a:latin typeface="Georgia" pitchFamily="18" charset="0"/>
              </a:rPr>
              <a:t>Модов</a:t>
            </a:r>
            <a:r>
              <a:rPr lang="ru-RU" sz="2000" dirty="0" smtClean="0">
                <a:latin typeface="Georgia" pitchFamily="18" charset="0"/>
              </a:rPr>
              <a:t> Лаврентий </a:t>
            </a:r>
            <a:r>
              <a:rPr lang="ru-RU" sz="2000" dirty="0" err="1" smtClean="0">
                <a:latin typeface="Georgia" pitchFamily="18" charset="0"/>
              </a:rPr>
              <a:t>Лавретьевич</a:t>
            </a:r>
            <a:r>
              <a:rPr lang="ru-RU" sz="2000" dirty="0" smtClean="0">
                <a:latin typeface="Georgia" pitchFamily="18" charset="0"/>
              </a:rPr>
              <a:t>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196 Моисеев Александр Алексеевич 1926 1943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 197 Моисеев Александр Михайлович 1908 1942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 198 Морозов Михаил Иванович 1921 1942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199 Морозов Павел Петрович 1916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200 Налимов Леонид Дмитриевич 1924 1943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609600" y="1149927"/>
            <a:ext cx="5430981" cy="502703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181 </a:t>
            </a:r>
            <a:r>
              <a:rPr lang="ru-RU" sz="2000" dirty="0" err="1" smtClean="0">
                <a:latin typeface="Georgia" pitchFamily="18" charset="0"/>
              </a:rPr>
              <a:t>Матавин</a:t>
            </a:r>
            <a:r>
              <a:rPr lang="ru-RU" sz="2000" dirty="0" smtClean="0">
                <a:latin typeface="Georgia" pitchFamily="18" charset="0"/>
              </a:rPr>
              <a:t> Илья Прокопьевич 1915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182 </a:t>
            </a:r>
            <a:r>
              <a:rPr lang="ru-RU" sz="2000" dirty="0" err="1" smtClean="0">
                <a:latin typeface="Georgia" pitchFamily="18" charset="0"/>
              </a:rPr>
              <a:t>Матавин</a:t>
            </a:r>
            <a:r>
              <a:rPr lang="ru-RU" sz="2000" dirty="0" smtClean="0">
                <a:latin typeface="Georgia" pitchFamily="18" charset="0"/>
              </a:rPr>
              <a:t> Леонид Захарович 1918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183 </a:t>
            </a:r>
            <a:r>
              <a:rPr lang="ru-RU" sz="2000" dirty="0" err="1" smtClean="0">
                <a:latin typeface="Georgia" pitchFamily="18" charset="0"/>
              </a:rPr>
              <a:t>Матавин</a:t>
            </a:r>
            <a:r>
              <a:rPr lang="ru-RU" sz="2000" dirty="0" smtClean="0">
                <a:latin typeface="Georgia" pitchFamily="18" charset="0"/>
              </a:rPr>
              <a:t> Николай Викторович 1927 1944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184 </a:t>
            </a:r>
            <a:r>
              <a:rPr lang="ru-RU" sz="2000" dirty="0" err="1" smtClean="0">
                <a:latin typeface="Georgia" pitchFamily="18" charset="0"/>
              </a:rPr>
              <a:t>Матавин</a:t>
            </a:r>
            <a:r>
              <a:rPr lang="ru-RU" sz="2000" dirty="0" smtClean="0">
                <a:latin typeface="Georgia" pitchFamily="18" charset="0"/>
              </a:rPr>
              <a:t> Пётр Иванович 1896 1943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185 </a:t>
            </a:r>
            <a:r>
              <a:rPr lang="ru-RU" sz="2000" dirty="0" err="1" smtClean="0">
                <a:latin typeface="Georgia" pitchFamily="18" charset="0"/>
              </a:rPr>
              <a:t>Мачалов</a:t>
            </a:r>
            <a:r>
              <a:rPr lang="ru-RU" sz="2000" dirty="0" smtClean="0">
                <a:latin typeface="Georgia" pitchFamily="18" charset="0"/>
              </a:rPr>
              <a:t> Павел Семенович 1915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186 </a:t>
            </a:r>
            <a:r>
              <a:rPr lang="ru-RU" sz="2000" dirty="0" err="1" smtClean="0">
                <a:latin typeface="Georgia" pitchFamily="18" charset="0"/>
              </a:rPr>
              <a:t>Межнев</a:t>
            </a:r>
            <a:r>
              <a:rPr lang="ru-RU" sz="2000" dirty="0" smtClean="0">
                <a:latin typeface="Georgia" pitchFamily="18" charset="0"/>
              </a:rPr>
              <a:t> Григорий Кузьмич 1911 1941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187 </a:t>
            </a:r>
            <a:r>
              <a:rPr lang="ru-RU" sz="2000" dirty="0" err="1" smtClean="0">
                <a:latin typeface="Georgia" pitchFamily="18" charset="0"/>
              </a:rPr>
              <a:t>Мелешин</a:t>
            </a:r>
            <a:r>
              <a:rPr lang="ru-RU" sz="2000" dirty="0" smtClean="0">
                <a:latin typeface="Georgia" pitchFamily="18" charset="0"/>
              </a:rPr>
              <a:t> Василий Ильич  1925 1943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188 </a:t>
            </a:r>
            <a:r>
              <a:rPr lang="ru-RU" sz="2000" dirty="0" err="1" smtClean="0">
                <a:latin typeface="Georgia" pitchFamily="18" charset="0"/>
              </a:rPr>
              <a:t>Мелёшин</a:t>
            </a:r>
            <a:r>
              <a:rPr lang="ru-RU" sz="2000" dirty="0" smtClean="0">
                <a:latin typeface="Georgia" pitchFamily="18" charset="0"/>
              </a:rPr>
              <a:t> Николай Дмитриевич 1918 2003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189 Мещеряков Александр </a:t>
            </a:r>
            <a:r>
              <a:rPr lang="ru-RU" sz="2000" dirty="0" err="1" smtClean="0">
                <a:latin typeface="Georgia" pitchFamily="18" charset="0"/>
              </a:rPr>
              <a:t>Карпович</a:t>
            </a:r>
            <a:r>
              <a:rPr lang="ru-RU" sz="2000" dirty="0" smtClean="0">
                <a:latin typeface="Georgia" pitchFamily="18" charset="0"/>
              </a:rPr>
              <a:t> 1909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190 Мещеряков Андрей </a:t>
            </a:r>
            <a:r>
              <a:rPr lang="ru-RU" sz="2000" dirty="0" err="1" smtClean="0">
                <a:latin typeface="Georgia" pitchFamily="18" charset="0"/>
              </a:rPr>
              <a:t>Карпович</a:t>
            </a:r>
            <a:r>
              <a:rPr lang="ru-RU" sz="2000" dirty="0" smtClean="0">
                <a:latin typeface="Georgia" pitchFamily="18" charset="0"/>
              </a:rPr>
              <a:t> 1909 1941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39890" y="207818"/>
            <a:ext cx="2701636" cy="997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2189018" y="166256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65887" y="1191491"/>
            <a:ext cx="5371931" cy="498547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131 Королёв Андрей Филимонович 1905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132 Королёв Андрей Филиппович 1905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133 Королёв Василий Григорьевич 1926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134 Королёв Василий Дмитриевич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135 Королев Иван Дмитриевич 1902 1982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136 Королёв Иван Дмитриевич 1902 1941 1970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137 Королёв Иван Иванович 1927 1945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138 Королёв Иван Степанович 1915 1943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139 Королёв Константин Степанович 1917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140 Королёв Михаил Иванович 1923 1943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568037" y="969818"/>
            <a:ext cx="5569528" cy="540327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121 </a:t>
            </a:r>
            <a:r>
              <a:rPr lang="ru-RU" sz="2000" dirty="0" err="1" smtClean="0">
                <a:latin typeface="Georgia" pitchFamily="18" charset="0"/>
              </a:rPr>
              <a:t>Клюкин</a:t>
            </a:r>
            <a:r>
              <a:rPr lang="ru-RU" sz="2000" dirty="0" smtClean="0">
                <a:latin typeface="Georgia" pitchFamily="18" charset="0"/>
              </a:rPr>
              <a:t> Пётр </a:t>
            </a:r>
            <a:r>
              <a:rPr lang="ru-RU" sz="2000" dirty="0" err="1" smtClean="0">
                <a:latin typeface="Georgia" pitchFamily="18" charset="0"/>
              </a:rPr>
              <a:t>Андриянович</a:t>
            </a:r>
            <a:r>
              <a:rPr lang="ru-RU" sz="2000" dirty="0" smtClean="0">
                <a:latin typeface="Georgia" pitchFamily="18" charset="0"/>
              </a:rPr>
              <a:t> 1917 1941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122 </a:t>
            </a:r>
            <a:r>
              <a:rPr lang="ru-RU" sz="2000" dirty="0" err="1" smtClean="0">
                <a:latin typeface="Georgia" pitchFamily="18" charset="0"/>
              </a:rPr>
              <a:t>Клюкин</a:t>
            </a:r>
            <a:r>
              <a:rPr lang="ru-RU" sz="2000" dirty="0" smtClean="0">
                <a:latin typeface="Georgia" pitchFamily="18" charset="0"/>
              </a:rPr>
              <a:t> Степан Яковлевич 1895  1944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123 Кондратьев Иван Антонович 1921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124 Кондратьев Илья Трофимович 1903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125 Кондратьев Михаил Алексеевич 1924 1991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126 Кондратьев Николай Сергеевич 1914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127 Кондратьев Николай Филиппович 1913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128 Кондратьев Степан Абрамович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129 Королёв Александр Иванович 1913 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130 Королёв Алексей Игнатьевич 1900  1944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26036" y="235528"/>
            <a:ext cx="2701636" cy="997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2244436" y="0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23709" y="1080655"/>
            <a:ext cx="5333999" cy="509630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211 Нырков Иван </a:t>
            </a:r>
            <a:r>
              <a:rPr lang="ru-RU" sz="2000" dirty="0" err="1" smtClean="0">
                <a:latin typeface="Georgia" pitchFamily="18" charset="0"/>
              </a:rPr>
              <a:t>Корнеевич</a:t>
            </a:r>
            <a:r>
              <a:rPr lang="ru-RU" sz="2000" dirty="0" smtClean="0">
                <a:latin typeface="Georgia" pitchFamily="18" charset="0"/>
              </a:rPr>
              <a:t> 1903 1944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212 Нырков Иван Сергеевич 1898  1967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213 Нырков Михаил Иванович 1922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214 Нырков Михаил Трофимович 1916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215 Нырков Фёдор Дмитриевич 1902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216 </a:t>
            </a:r>
            <a:r>
              <a:rPr lang="ru-RU" sz="2000" dirty="0" err="1" smtClean="0">
                <a:latin typeface="Georgia" pitchFamily="18" charset="0"/>
              </a:rPr>
              <a:t>Паранин</a:t>
            </a:r>
            <a:r>
              <a:rPr lang="ru-RU" sz="2000" dirty="0" smtClean="0">
                <a:latin typeface="Georgia" pitchFamily="18" charset="0"/>
              </a:rPr>
              <a:t> Илья Иванович 1901 1941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217 Пермяков Михаил Петрович 1905 1977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218 Пермяков Федор Федорович 1942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 219 Плеханов Пётр Тимофеевич 1924 1981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220 </a:t>
            </a:r>
            <a:r>
              <a:rPr lang="ru-RU" sz="2000" dirty="0" err="1" smtClean="0">
                <a:latin typeface="Georgia" pitchFamily="18" charset="0"/>
              </a:rPr>
              <a:t>Салмин</a:t>
            </a:r>
            <a:r>
              <a:rPr lang="ru-RU" sz="2000" dirty="0" smtClean="0">
                <a:latin typeface="Georgia" pitchFamily="18" charset="0"/>
              </a:rPr>
              <a:t> Михаил Леонтьевич 1892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719527" y="1163782"/>
            <a:ext cx="5293345" cy="5013181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201 </a:t>
            </a:r>
            <a:r>
              <a:rPr lang="ru-RU" sz="2000" dirty="0" err="1" smtClean="0">
                <a:latin typeface="Georgia" pitchFamily="18" charset="0"/>
              </a:rPr>
              <a:t>Небылицын</a:t>
            </a:r>
            <a:r>
              <a:rPr lang="ru-RU" sz="2000" dirty="0" smtClean="0">
                <a:latin typeface="Georgia" pitchFamily="18" charset="0"/>
              </a:rPr>
              <a:t> Михаил Павлович 1921  1984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202 Нечаев Геннадий Ефимович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203 Нечаев Михаил Ефимович 1913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204 Нырков Александр Дмитриевич 1923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205 Нырков Анатолий Иванович 1924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206 Нырков Андрей Сергеевич 1895 1973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207 Нырков Андрей Сергеевич 1895 1943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208 Нырков Владимир Ильич 1920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209 Нырков Георгий Филиппович 1907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 210 Нырков Иван Дмитриевич 1922 1943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26036" y="166255"/>
            <a:ext cx="2701636" cy="9975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2382980" y="180110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65887" y="1288473"/>
            <a:ext cx="5233385" cy="488849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231 Смирнов Иван Кондратьевич 1943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 232 Смирнов Николай Григорьевич 1923 1997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233 Смирнов Николай Иванович 1925 1944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234 Смирнов Николай Степанович 1919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235 Смирнов Пётр Сергеевич 1925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236 </a:t>
            </a:r>
            <a:r>
              <a:rPr lang="ru-RU" sz="2000" dirty="0" err="1" smtClean="0">
                <a:latin typeface="Georgia" pitchFamily="18" charset="0"/>
              </a:rPr>
              <a:t>Старкин</a:t>
            </a:r>
            <a:r>
              <a:rPr lang="ru-RU" sz="2000" dirty="0" smtClean="0">
                <a:latin typeface="Georgia" pitchFamily="18" charset="0"/>
              </a:rPr>
              <a:t> Михаил Филимонович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237 Сушков Илья Степанович 1910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238 Сычев  Сергей Прокопьевич 1918 2015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239 Сычев Пётр Григорьевич 1915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240 Сычев Пётр Григорьевич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719527" y="1233055"/>
            <a:ext cx="5404181" cy="494390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221 </a:t>
            </a:r>
            <a:r>
              <a:rPr lang="ru-RU" sz="2000" dirty="0" err="1" smtClean="0">
                <a:latin typeface="Georgia" pitchFamily="18" charset="0"/>
              </a:rPr>
              <a:t>Салмин</a:t>
            </a:r>
            <a:r>
              <a:rPr lang="ru-RU" sz="2000" dirty="0" smtClean="0">
                <a:latin typeface="Georgia" pitchFamily="18" charset="0"/>
              </a:rPr>
              <a:t> Михаил Леонтьевич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222 Сафронов </a:t>
            </a:r>
            <a:r>
              <a:rPr lang="ru-RU" sz="2000" dirty="0" err="1" smtClean="0">
                <a:latin typeface="Georgia" pitchFamily="18" charset="0"/>
              </a:rPr>
              <a:t>Ермолай</a:t>
            </a:r>
            <a:r>
              <a:rPr lang="ru-RU" sz="2000" dirty="0" smtClean="0">
                <a:latin typeface="Georgia" pitchFamily="18" charset="0"/>
              </a:rPr>
              <a:t> Федорович 1910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223 </a:t>
            </a:r>
            <a:r>
              <a:rPr lang="ru-RU" sz="2000" dirty="0" err="1" smtClean="0">
                <a:latin typeface="Georgia" pitchFamily="18" charset="0"/>
              </a:rPr>
              <a:t>Сейнилов</a:t>
            </a:r>
            <a:r>
              <a:rPr lang="ru-RU" sz="2000" dirty="0" smtClean="0">
                <a:latin typeface="Georgia" pitchFamily="18" charset="0"/>
              </a:rPr>
              <a:t> Сергей Павлович 1909 1943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224 </a:t>
            </a:r>
            <a:r>
              <a:rPr lang="ru-RU" sz="2000" dirty="0" err="1" smtClean="0">
                <a:latin typeface="Georgia" pitchFamily="18" charset="0"/>
              </a:rPr>
              <a:t>Семягин</a:t>
            </a:r>
            <a:r>
              <a:rPr lang="ru-RU" sz="2000" dirty="0" smtClean="0">
                <a:latin typeface="Georgia" pitchFamily="18" charset="0"/>
              </a:rPr>
              <a:t> Пётр Семёнович 1918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225 Сенатов Александр Андреевич 1920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226 Сенатов Дмитрий Андреевич 1923 1942 1943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 227 </a:t>
            </a:r>
            <a:r>
              <a:rPr lang="ru-RU" sz="2000" dirty="0" err="1" smtClean="0">
                <a:latin typeface="Georgia" pitchFamily="18" charset="0"/>
              </a:rPr>
              <a:t>Сенийлов</a:t>
            </a:r>
            <a:r>
              <a:rPr lang="ru-RU" sz="2000" dirty="0" smtClean="0">
                <a:latin typeface="Georgia" pitchFamily="18" charset="0"/>
              </a:rPr>
              <a:t> Николай Павлович 1911 1941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228 Сергеев Александр Георгиевич 1918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229 </a:t>
            </a:r>
            <a:r>
              <a:rPr lang="ru-RU" sz="2000" dirty="0" err="1" smtClean="0">
                <a:latin typeface="Georgia" pitchFamily="18" charset="0"/>
              </a:rPr>
              <a:t>Сермягин</a:t>
            </a:r>
            <a:r>
              <a:rPr lang="ru-RU" sz="2000" dirty="0" smtClean="0">
                <a:latin typeface="Georgia" pitchFamily="18" charset="0"/>
              </a:rPr>
              <a:t> Пётр Семенович 1917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230 Смирнов Василий Иванович 1924 1970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2147454" y="318655"/>
            <a:ext cx="2701636" cy="997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26036" y="290946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45381" y="1233056"/>
            <a:ext cx="5167746" cy="519545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251 Туринцев Дмитрий Илларионович 1899 1942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 252 Устинов Александр Николаевич 1912 1944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253 </a:t>
            </a:r>
            <a:r>
              <a:rPr lang="ru-RU" sz="1800" dirty="0" err="1" smtClean="0">
                <a:latin typeface="Georgia" pitchFamily="18" charset="0"/>
              </a:rPr>
              <a:t>Фоменков</a:t>
            </a:r>
            <a:r>
              <a:rPr lang="ru-RU" sz="1800" dirty="0" smtClean="0">
                <a:latin typeface="Georgia" pitchFamily="18" charset="0"/>
              </a:rPr>
              <a:t> Алексей Дмитриевич 1921 1945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 254 </a:t>
            </a:r>
            <a:r>
              <a:rPr lang="ru-RU" sz="1800" dirty="0" err="1" smtClean="0">
                <a:latin typeface="Georgia" pitchFamily="18" charset="0"/>
              </a:rPr>
              <a:t>Фоменков</a:t>
            </a:r>
            <a:r>
              <a:rPr lang="ru-RU" sz="1800" dirty="0" smtClean="0">
                <a:latin typeface="Georgia" pitchFamily="18" charset="0"/>
              </a:rPr>
              <a:t> Михаил Матвеевич 1925 1943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255 </a:t>
            </a:r>
            <a:r>
              <a:rPr lang="ru-RU" sz="1800" dirty="0" err="1" smtClean="0">
                <a:latin typeface="Georgia" pitchFamily="18" charset="0"/>
              </a:rPr>
              <a:t>Фоменков</a:t>
            </a:r>
            <a:r>
              <a:rPr lang="ru-RU" sz="1800" dirty="0" smtClean="0">
                <a:latin typeface="Georgia" pitchFamily="18" charset="0"/>
              </a:rPr>
              <a:t> Николай Ефимович 1924 1943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256 </a:t>
            </a:r>
            <a:r>
              <a:rPr lang="ru-RU" sz="1800" dirty="0" err="1" smtClean="0">
                <a:latin typeface="Georgia" pitchFamily="18" charset="0"/>
              </a:rPr>
              <a:t>Фоменоков</a:t>
            </a:r>
            <a:r>
              <a:rPr lang="ru-RU" sz="1800" dirty="0" smtClean="0">
                <a:latin typeface="Georgia" pitchFamily="18" charset="0"/>
              </a:rPr>
              <a:t> Илья Ефимович 1905 1943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2587Фугутов Геннадий Ефимович 1925 2001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258 Цыпленков Ефим </a:t>
            </a:r>
            <a:r>
              <a:rPr lang="ru-RU" sz="1800" dirty="0" err="1" smtClean="0">
                <a:latin typeface="Georgia" pitchFamily="18" charset="0"/>
              </a:rPr>
              <a:t>Евдокимович</a:t>
            </a:r>
            <a:r>
              <a:rPr lang="ru-RU" sz="1800" dirty="0" smtClean="0">
                <a:latin typeface="Georgia" pitchFamily="18" charset="0"/>
              </a:rPr>
              <a:t> 1913 1975 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>
                <a:latin typeface="Georgia" pitchFamily="18" charset="0"/>
              </a:rPr>
              <a:t>259 Цыпленков Павел Васильевич 1912 1969</a:t>
            </a:r>
            <a:endParaRPr lang="ru-RU" sz="1800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719528" y="1219200"/>
            <a:ext cx="5334908" cy="49577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241 Токаев Афанасий Михайлович 1896 1942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 242 Токаев Григорий Афанасьевич 1927 1944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243 Токаев Иван Лукьянович 1918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244 Токаев Иван Тимофеевич 1918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245 Токаев Михаил Иванович 1924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246 Токаев Степан Петрович 1927 1944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247 Токаев Федор Афанасьевич 1921 1943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248 </a:t>
            </a:r>
            <a:r>
              <a:rPr lang="ru-RU" sz="2000" dirty="0" err="1" smtClean="0">
                <a:latin typeface="Georgia" pitchFamily="18" charset="0"/>
              </a:rPr>
              <a:t>Токаева</a:t>
            </a:r>
            <a:r>
              <a:rPr lang="ru-RU" sz="2000" dirty="0" smtClean="0">
                <a:latin typeface="Georgia" pitchFamily="18" charset="0"/>
              </a:rPr>
              <a:t> Анна Афанасьевна 1918 1942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249 Токарев Иван Кондратьевич 1896 1970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250 Туринцев Анатолий Иванович 1927 1944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398327" y="180110"/>
            <a:ext cx="2701636" cy="997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2175163" y="193965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65888" y="1274618"/>
            <a:ext cx="5087912" cy="490234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268 Шлыков Иван Дмитриевич 1909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269 </a:t>
            </a:r>
            <a:r>
              <a:rPr lang="ru-RU" sz="2000" dirty="0" err="1" smtClean="0">
                <a:latin typeface="Georgia" pitchFamily="18" charset="0"/>
              </a:rPr>
              <a:t>Штундюк</a:t>
            </a:r>
            <a:r>
              <a:rPr lang="ru-RU" sz="2000" dirty="0" smtClean="0">
                <a:latin typeface="Georgia" pitchFamily="18" charset="0"/>
              </a:rPr>
              <a:t> Андрей Алексеевич 1896 1942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270 Шутов Алексей Петрович 1919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271 Шутов Дмитрий Иванович 1910 1980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272 </a:t>
            </a:r>
            <a:r>
              <a:rPr lang="ru-RU" sz="2000" dirty="0" err="1" smtClean="0">
                <a:latin typeface="Georgia" pitchFamily="18" charset="0"/>
              </a:rPr>
              <a:t>Шушов</a:t>
            </a:r>
            <a:r>
              <a:rPr lang="ru-RU" sz="2000" dirty="0" smtClean="0">
                <a:latin typeface="Georgia" pitchFamily="18" charset="0"/>
              </a:rPr>
              <a:t> Николай Петрович 1919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273 Юрин Пётр Степанович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274 Якушев Алексей Михайлович 1914 1941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637309" y="955964"/>
            <a:ext cx="5430981" cy="5221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260 Цыпленков Яков Ефимович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261 Черемисинов Владимир </a:t>
            </a:r>
            <a:r>
              <a:rPr lang="ru-RU" sz="2000" dirty="0" err="1" smtClean="0">
                <a:latin typeface="Georgia" pitchFamily="18" charset="0"/>
              </a:rPr>
              <a:t>Леврентьевич</a:t>
            </a:r>
            <a:r>
              <a:rPr lang="ru-RU" sz="2000" dirty="0" smtClean="0">
                <a:latin typeface="Georgia" pitchFamily="18" charset="0"/>
              </a:rPr>
              <a:t> 1924 1943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262 Чубаров Иван Михайлович 1902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263 Чубаров Николай Иванович 1924 1943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 264 </a:t>
            </a:r>
            <a:r>
              <a:rPr lang="ru-RU" sz="2000" dirty="0" err="1" smtClean="0">
                <a:latin typeface="Georgia" pitchFamily="18" charset="0"/>
              </a:rPr>
              <a:t>Шалангин</a:t>
            </a:r>
            <a:r>
              <a:rPr lang="ru-RU" sz="2000" dirty="0" smtClean="0">
                <a:latin typeface="Georgia" pitchFamily="18" charset="0"/>
              </a:rPr>
              <a:t> Григорий </a:t>
            </a:r>
            <a:r>
              <a:rPr lang="ru-RU" sz="2000" dirty="0" err="1" smtClean="0">
                <a:latin typeface="Georgia" pitchFamily="18" charset="0"/>
              </a:rPr>
              <a:t>Миронович</a:t>
            </a:r>
            <a:r>
              <a:rPr lang="ru-RU" sz="2000" dirty="0" smtClean="0">
                <a:latin typeface="Georgia" pitchFamily="18" charset="0"/>
              </a:rPr>
              <a:t> 1913 1945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265 </a:t>
            </a:r>
            <a:r>
              <a:rPr lang="ru-RU" sz="2000" dirty="0" err="1" smtClean="0">
                <a:latin typeface="Georgia" pitchFamily="18" charset="0"/>
              </a:rPr>
              <a:t>Шелманов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Александро</a:t>
            </a:r>
            <a:r>
              <a:rPr lang="ru-RU" sz="2000" dirty="0" smtClean="0">
                <a:latin typeface="Georgia" pitchFamily="18" charset="0"/>
              </a:rPr>
              <a:t> Кузьмич 1912 1942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266 </a:t>
            </a:r>
            <a:r>
              <a:rPr lang="ru-RU" sz="2000" dirty="0" err="1" smtClean="0">
                <a:latin typeface="Georgia" pitchFamily="18" charset="0"/>
              </a:rPr>
              <a:t>Шилманов</a:t>
            </a:r>
            <a:r>
              <a:rPr lang="ru-RU" sz="2000" dirty="0" smtClean="0">
                <a:latin typeface="Georgia" pitchFamily="18" charset="0"/>
              </a:rPr>
              <a:t> Николай Кузьмич 1921 1968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Georgia" pitchFamily="18" charset="0"/>
              </a:rPr>
              <a:t>267 </a:t>
            </a:r>
            <a:r>
              <a:rPr lang="ru-RU" sz="2000" dirty="0" err="1" smtClean="0">
                <a:latin typeface="Georgia" pitchFamily="18" charset="0"/>
              </a:rPr>
              <a:t>Шилманов</a:t>
            </a:r>
            <a:r>
              <a:rPr lang="ru-RU" sz="2000" dirty="0" smtClean="0">
                <a:latin typeface="Georgia" pitchFamily="18" charset="0"/>
              </a:rPr>
              <a:t> Федор Петрович 1901-1941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7426036" y="290946"/>
            <a:ext cx="2701636" cy="997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74406" r="51697" b="8391"/>
          <a:stretch>
            <a:fillRect/>
          </a:stretch>
        </p:blipFill>
        <p:spPr>
          <a:xfrm>
            <a:off x="2313709" y="0"/>
            <a:ext cx="2701636" cy="997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9015" y="235527"/>
            <a:ext cx="5087911" cy="88669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Справочное издание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КНИГА ПАМЯТИ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31526" y="1524000"/>
            <a:ext cx="5022273" cy="266007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latin typeface="Georgia" pitchFamily="18" charset="0"/>
              </a:rPr>
              <a:t>   ИСТОЧНИКИ:ФОТОГРАФИИ  ИЗ  ЛИЧНОГО АРХИВА И МАТЕРИАЛЫ ,СОБРАННЫЕ  ЖИТЕЛЯМИ СЕЛА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latin typeface="Georgia" pitchFamily="18" charset="0"/>
              </a:rPr>
              <a:t>ОТВЕТСТВЕННЫЙ: МАТАВИНА ТАМАРА ИВАНОВНА </a:t>
            </a:r>
          </a:p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latin typeface="Georgia" pitchFamily="18" charset="0"/>
              </a:rPr>
              <a:t>     АВТОР МАКЕТА:ШАЙДУЛЛИНА ФИДАНИЯ РАВИЛОВНА</a:t>
            </a:r>
            <a:endParaRPr lang="ru-RU" sz="1400" b="1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9" r="53527"/>
          <a:stretch>
            <a:fillRect/>
          </a:stretch>
        </p:blipFill>
        <p:spPr>
          <a:xfrm>
            <a:off x="1163782" y="595745"/>
            <a:ext cx="4655127" cy="5665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17673" y="5001491"/>
            <a:ext cx="5029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Georgia" pitchFamily="18" charset="0"/>
              </a:rPr>
              <a:t>423624,Республика </a:t>
            </a:r>
            <a:r>
              <a:rPr lang="ru-RU" sz="1600" b="1" dirty="0" err="1" smtClean="0">
                <a:solidFill>
                  <a:srgbClr val="C00000"/>
                </a:solidFill>
                <a:latin typeface="Georgia" pitchFamily="18" charset="0"/>
              </a:rPr>
              <a:t>Татарстан,Елабужский</a:t>
            </a:r>
            <a:r>
              <a:rPr lang="ru-RU" sz="1600" b="1" dirty="0" smtClean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latin typeface="Georgia" pitchFamily="18" charset="0"/>
              </a:rPr>
              <a:t>район,с.Котловка,ул.Школьная</a:t>
            </a:r>
            <a:r>
              <a:rPr lang="ru-RU" sz="1600" b="1" dirty="0" smtClean="0">
                <a:solidFill>
                  <a:srgbClr val="C00000"/>
                </a:solidFill>
                <a:latin typeface="Georgia" pitchFamily="18" charset="0"/>
              </a:rPr>
              <a:t> ,д.6 а</a:t>
            </a:r>
            <a:endParaRPr lang="en-US" sz="16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Georgia" pitchFamily="18" charset="0"/>
              </a:rPr>
              <a:t>Телефон :+7(917)295-10-18</a:t>
            </a:r>
            <a:endParaRPr lang="en-US" sz="16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Georgia" pitchFamily="18" charset="0"/>
              </a:rPr>
              <a:t>E-mail</a:t>
            </a:r>
            <a:r>
              <a:rPr lang="ru-RU" sz="1600" b="1" dirty="0" smtClean="0">
                <a:solidFill>
                  <a:srgbClr val="C00000"/>
                </a:solidFill>
                <a:latin typeface="Georgia" pitchFamily="18" charset="0"/>
              </a:rPr>
              <a:t>:</a:t>
            </a:r>
            <a:r>
              <a:rPr lang="en-US" sz="1600" b="1" dirty="0" err="1" smtClean="0">
                <a:solidFill>
                  <a:srgbClr val="C00000"/>
                </a:solidFill>
                <a:latin typeface="Georgia" pitchFamily="18" charset="0"/>
              </a:rPr>
              <a:t>matavina</a:t>
            </a:r>
            <a:r>
              <a:rPr lang="ru-RU" sz="1600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  <a:r>
              <a:rPr lang="en-US" sz="1600" b="1" dirty="0" smtClean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Georgia" pitchFamily="18" charset="0"/>
              </a:rPr>
              <a:t>tamara@yandex</a:t>
            </a:r>
            <a:r>
              <a:rPr lang="ru-RU" sz="1600" b="1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  <a:r>
              <a:rPr lang="en-US" sz="1600" b="1" dirty="0" smtClean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Georgia" pitchFamily="18" charset="0"/>
              </a:rPr>
              <a:t>ru</a:t>
            </a:r>
            <a:endParaRPr lang="en-US" sz="1600" b="1" dirty="0" smtClean="0">
              <a:solidFill>
                <a:srgbClr val="C00000"/>
              </a:solidFill>
              <a:latin typeface="Georgia" pitchFamily="18" charset="0"/>
            </a:endParaRPr>
          </a:p>
          <a:p>
            <a:pPr algn="ctr"/>
            <a:endParaRPr lang="ru-RU" sz="1400" b="1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8" name="Picture 3" descr="C:\Users\Эльнара\Desktop\Рисунок1.png"/>
          <p:cNvPicPr>
            <a:picLocks noChangeAspect="1" noChangeArrowheads="1"/>
          </p:cNvPicPr>
          <p:nvPr/>
        </p:nvPicPr>
        <p:blipFill>
          <a:blip r:embed="rId3"/>
          <a:srcRect l="6742" t="10437" r="6984" b="7464"/>
          <a:stretch>
            <a:fillRect/>
          </a:stretch>
        </p:blipFill>
        <p:spPr bwMode="auto">
          <a:xfrm>
            <a:off x="8077200" y="3338946"/>
            <a:ext cx="1468582" cy="1526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8423564" y="4003963"/>
            <a:ext cx="81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2020г</a:t>
            </a:r>
            <a:endParaRPr lang="ru-RU" b="1" dirty="0"/>
          </a:p>
        </p:txBody>
      </p:sp>
      <p:pic>
        <p:nvPicPr>
          <p:cNvPr id="10" name="Picture 4"/>
          <p:cNvPicPr>
            <a:picLocks noGrp="1" noChangeAspect="1" noChangeArrowheads="1"/>
          </p:cNvPicPr>
          <p:nvPr>
            <p:ph idx="13"/>
          </p:nvPr>
        </p:nvPicPr>
        <p:blipFill>
          <a:blip r:embed="rId4" cstate="print"/>
          <a:srcRect l="-1197" t="5167" r="7881" b="20964"/>
          <a:stretch>
            <a:fillRect/>
          </a:stretch>
        </p:blipFill>
        <p:spPr bwMode="auto">
          <a:xfrm>
            <a:off x="2595998" y="1700934"/>
            <a:ext cx="593457" cy="83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387927"/>
            <a:ext cx="4916670" cy="1330037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Ефремов Иван Семёнович 1919-1944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17673" y="1981200"/>
            <a:ext cx="5126181" cy="4108451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Georgia" pitchFamily="18" charset="0"/>
              </a:rPr>
              <a:t>Ефремов Иван Семёнович 1919 года рождения</a:t>
            </a:r>
          </a:p>
          <a:p>
            <a:r>
              <a:rPr lang="ru-RU" dirty="0" smtClean="0">
                <a:latin typeface="Georgia" pitchFamily="18" charset="0"/>
              </a:rPr>
              <a:t> в Красной Армии с октября  1939 года рождения, член РКПБ , умер от ран 23.07.1944 г.</a:t>
            </a:r>
          </a:p>
          <a:p>
            <a:r>
              <a:rPr lang="ru-RU" dirty="0" smtClean="0">
                <a:latin typeface="Georgia" pitchFamily="18" charset="0"/>
              </a:rPr>
              <a:t>Награждён  Орденом Отечественной войны второй</a:t>
            </a:r>
          </a:p>
          <a:p>
            <a:r>
              <a:rPr lang="ru-RU" dirty="0" smtClean="0">
                <a:latin typeface="Georgia" pitchFamily="18" charset="0"/>
              </a:rPr>
              <a:t>Степени посмертно приказом</a:t>
            </a:r>
          </a:p>
          <a:p>
            <a:r>
              <a:rPr lang="ru-RU" dirty="0" smtClean="0">
                <a:latin typeface="Georgia" pitchFamily="18" charset="0"/>
              </a:rPr>
              <a:t> от 26.08 .1944 г.</a:t>
            </a:r>
          </a:p>
          <a:p>
            <a:r>
              <a:rPr lang="ru-RU" dirty="0" smtClean="0">
                <a:latin typeface="Georgia" pitchFamily="18" charset="0"/>
              </a:rPr>
              <a:t>Захоронен в Калининградской области</a:t>
            </a:r>
          </a:p>
          <a:p>
            <a:r>
              <a:rPr lang="ru-RU" dirty="0" smtClean="0">
                <a:latin typeface="Georgia" pitchFamily="18" charset="0"/>
              </a:rPr>
              <a:t>Орден был вручён его сыну </a:t>
            </a:r>
          </a:p>
          <a:p>
            <a:r>
              <a:rPr lang="ru-RU" dirty="0" smtClean="0">
                <a:latin typeface="Georgia" pitchFamily="18" charset="0"/>
              </a:rPr>
              <a:t>Ефремову Александру Ивановичу </a:t>
            </a:r>
          </a:p>
          <a:p>
            <a:r>
              <a:rPr lang="ru-RU" dirty="0" smtClean="0">
                <a:latin typeface="Georgia" pitchFamily="18" charset="0"/>
              </a:rPr>
              <a:t>в 90-х годах 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8" y="4881518"/>
            <a:ext cx="1579417" cy="16478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394" y="5297421"/>
            <a:ext cx="3035658" cy="6794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0326" y="1120946"/>
            <a:ext cx="4447306" cy="3535457"/>
          </a:xfrm>
          <a:prstGeom prst="rect">
            <a:avLst/>
          </a:prstGeom>
        </p:spPr>
      </p:pic>
      <p:pic>
        <p:nvPicPr>
          <p:cNvPr id="7" name="Рисунок 6" descr="Ефремов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37508" y="1046018"/>
            <a:ext cx="2722419" cy="37840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0"/>
            <a:ext cx="4916670" cy="2313709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Землянов</a:t>
            </a:r>
            <a:br>
              <a:rPr lang="ru-RU" sz="3600" dirty="0" smtClean="0"/>
            </a:br>
            <a:r>
              <a:rPr lang="ru-RU" sz="3600" dirty="0" smtClean="0"/>
              <a:t> Иван </a:t>
            </a:r>
            <a:r>
              <a:rPr lang="ru-RU" sz="3600" dirty="0" err="1" smtClean="0"/>
              <a:t>Никонорович</a:t>
            </a:r>
            <a:r>
              <a:rPr lang="ru-RU" sz="3600" dirty="0" smtClean="0"/>
              <a:t> 1905-  1974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20692" y="1579419"/>
            <a:ext cx="5126758" cy="451023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Georgia" pitchFamily="18" charset="0"/>
              </a:rPr>
              <a:t>Призван : ТАССР ,г.Казань, Ленинский район,  сентябрь 1940 г.</a:t>
            </a:r>
          </a:p>
          <a:p>
            <a:r>
              <a:rPr lang="ru-RU" dirty="0" smtClean="0">
                <a:latin typeface="Georgia" pitchFamily="18" charset="0"/>
              </a:rPr>
              <a:t>Воевал в пехоте , звание –гвардии сержант в.ч. 62 . Украинский фронт</a:t>
            </a:r>
          </a:p>
          <a:p>
            <a:r>
              <a:rPr lang="ru-RU" dirty="0" smtClean="0">
                <a:latin typeface="Georgia" pitchFamily="18" charset="0"/>
              </a:rPr>
              <a:t>Боевой путь прошел через всю </a:t>
            </a:r>
            <a:r>
              <a:rPr lang="ru-RU" dirty="0" err="1" smtClean="0">
                <a:latin typeface="Georgia" pitchFamily="18" charset="0"/>
              </a:rPr>
              <a:t>Россию,Украину,Польшу</a:t>
            </a:r>
            <a:r>
              <a:rPr lang="ru-RU" dirty="0" smtClean="0">
                <a:latin typeface="Georgia" pitchFamily="18" charset="0"/>
              </a:rPr>
              <a:t>.</a:t>
            </a:r>
          </a:p>
          <a:p>
            <a:r>
              <a:rPr lang="ru-RU" dirty="0" smtClean="0">
                <a:latin typeface="Georgia" pitchFamily="18" charset="0"/>
              </a:rPr>
              <a:t>Участвовал во взятии Берлина. После  окончания войны был отправлен в Чехословакию на подавление мятежа Демобилизировался в августе 1945г.</a:t>
            </a:r>
          </a:p>
          <a:p>
            <a:r>
              <a:rPr lang="ru-RU" dirty="0" smtClean="0">
                <a:latin typeface="Georgia" pitchFamily="18" charset="0"/>
              </a:rPr>
              <a:t>Награжден  орденом «Великой Отечественной войны» </a:t>
            </a:r>
            <a:r>
              <a:rPr lang="en-US" dirty="0" smtClean="0">
                <a:latin typeface="Georgia" pitchFamily="18" charset="0"/>
              </a:rPr>
              <a:t>I</a:t>
            </a:r>
            <a:r>
              <a:rPr lang="ru-RU" dirty="0" smtClean="0">
                <a:latin typeface="Georgia" pitchFamily="18" charset="0"/>
              </a:rPr>
              <a:t> степени и многочисленными  медалями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2926" y="986838"/>
            <a:ext cx="4841537" cy="38100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8" y="4826101"/>
            <a:ext cx="1579417" cy="16478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248" y="5338984"/>
            <a:ext cx="3035658" cy="679482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/>
          <a:srcRect l="3796" t="1626" r="4027" b="2807"/>
          <a:stretch>
            <a:fillRect/>
          </a:stretch>
        </p:blipFill>
        <p:spPr bwMode="auto">
          <a:xfrm>
            <a:off x="2008909" y="872836"/>
            <a:ext cx="2978727" cy="406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498764"/>
            <a:ext cx="4916670" cy="116378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Землянов Иван Иванович 1927-2004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1939637"/>
            <a:ext cx="4835473" cy="4150014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Georgia" pitchFamily="18" charset="0"/>
              </a:rPr>
              <a:t>Призван : ТАССР г.Елабуга в 1944 году ,сразу как только исполнилось 17 лет. Гвардии красноармеец .</a:t>
            </a:r>
          </a:p>
          <a:p>
            <a:r>
              <a:rPr lang="ru-RU" dirty="0" smtClean="0">
                <a:latin typeface="Georgia" pitchFamily="18" charset="0"/>
              </a:rPr>
              <a:t>Участвовал во взятии Берлина. После окончание войны, был оставлен в армии для прохождения срочной службы еще на 4 года.</a:t>
            </a:r>
          </a:p>
          <a:p>
            <a:r>
              <a:rPr lang="ru-RU" dirty="0" smtClean="0">
                <a:latin typeface="Georgia" pitchFamily="18" charset="0"/>
              </a:rPr>
              <a:t> Награжден орденом «Великой Отечественной войны» </a:t>
            </a:r>
            <a:r>
              <a:rPr lang="en-US" dirty="0" smtClean="0">
                <a:latin typeface="Georgia" pitchFamily="18" charset="0"/>
              </a:rPr>
              <a:t>II</a:t>
            </a:r>
            <a:r>
              <a:rPr lang="ru-RU" dirty="0" smtClean="0">
                <a:latin typeface="Georgia" pitchFamily="18" charset="0"/>
              </a:rPr>
              <a:t> степени  и медалями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7618" y="1139240"/>
            <a:ext cx="4841537" cy="3810002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3264" t="1279" r="3982" b="1023"/>
          <a:stretch>
            <a:fillRect/>
          </a:stretch>
        </p:blipFill>
        <p:spPr bwMode="auto">
          <a:xfrm>
            <a:off x="2147455" y="928254"/>
            <a:ext cx="3006436" cy="422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8" y="4826101"/>
            <a:ext cx="1579417" cy="16478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248" y="5338984"/>
            <a:ext cx="3035658" cy="6794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9964" y="374074"/>
            <a:ext cx="5138683" cy="1246908"/>
          </a:xfrm>
        </p:spPr>
        <p:txBody>
          <a:bodyPr>
            <a:normAutofit fontScale="90000"/>
          </a:bodyPr>
          <a:lstStyle/>
          <a:p>
            <a:r>
              <a:rPr lang="ru-RU" sz="3600" dirty="0" err="1" smtClean="0"/>
              <a:t>Ибатаев</a:t>
            </a:r>
            <a:r>
              <a:rPr lang="ru-RU" sz="3600" dirty="0" smtClean="0"/>
              <a:t> Петр Васильевич 1904-1942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2119745"/>
            <a:ext cx="4835473" cy="3969905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Georgia" pitchFamily="18" charset="0"/>
              </a:rPr>
              <a:t>Красноармеец  </a:t>
            </a:r>
            <a:r>
              <a:rPr lang="ru-RU" sz="2800" dirty="0" err="1" smtClean="0">
                <a:latin typeface="Georgia" pitchFamily="18" charset="0"/>
              </a:rPr>
              <a:t>Ибатаев</a:t>
            </a:r>
            <a:r>
              <a:rPr lang="ru-RU" sz="2800" dirty="0" smtClean="0">
                <a:latin typeface="Georgia" pitchFamily="18" charset="0"/>
              </a:rPr>
              <a:t> Петр Васильевич  1904 года рождения, уроженец </a:t>
            </a:r>
          </a:p>
          <a:p>
            <a:r>
              <a:rPr lang="ru-RU" sz="2800" dirty="0" smtClean="0">
                <a:latin typeface="Georgia" pitchFamily="18" charset="0"/>
              </a:rPr>
              <a:t>с.Гор. Поле </a:t>
            </a:r>
            <a:r>
              <a:rPr lang="ru-RU" sz="2800" dirty="0" err="1" smtClean="0">
                <a:latin typeface="Georgia" pitchFamily="18" charset="0"/>
              </a:rPr>
              <a:t>Тюлячинского</a:t>
            </a:r>
            <a:r>
              <a:rPr lang="ru-RU" sz="2800" dirty="0" smtClean="0">
                <a:latin typeface="Georgia" pitchFamily="18" charset="0"/>
              </a:rPr>
              <a:t> района ТАССР </a:t>
            </a:r>
          </a:p>
          <a:p>
            <a:r>
              <a:rPr lang="ru-RU" sz="2800" dirty="0" smtClean="0">
                <a:latin typeface="Georgia" pitchFamily="18" charset="0"/>
              </a:rPr>
              <a:t>Находясь по дороге Великой Отечественной войны пропал без вести в мае 1942 </a:t>
            </a:r>
            <a:endParaRPr lang="ru-RU" sz="2800" dirty="0">
              <a:latin typeface="Georgia" pitchFamily="18" charset="0"/>
            </a:endParaRPr>
          </a:p>
        </p:txBody>
      </p:sp>
      <p:pic>
        <p:nvPicPr>
          <p:cNvPr id="9" name="Содержимое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83" y="4490333"/>
            <a:ext cx="1105646" cy="11555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048" y="5214293"/>
            <a:ext cx="3035658" cy="6794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29246" y="1364776"/>
            <a:ext cx="4419603" cy="2992376"/>
          </a:xfrm>
          <a:prstGeom prst="rect">
            <a:avLst/>
          </a:prstGeom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75164" y="1017300"/>
            <a:ext cx="2258289" cy="3627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192982" y="512618"/>
            <a:ext cx="5235665" cy="113607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Куликов Петр Петрович 1903-1942</a:t>
            </a:r>
            <a:endParaRPr lang="ru-RU" sz="36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6511976" y="1870365"/>
            <a:ext cx="4835473" cy="421928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Georgia" pitchFamily="18" charset="0"/>
              </a:rPr>
              <a:t>Куликов Петр Петрович 1903 года рождения. Родился в ТАССР в </a:t>
            </a:r>
            <a:r>
              <a:rPr lang="ru-RU" dirty="0" err="1" smtClean="0">
                <a:latin typeface="Georgia" pitchFamily="18" charset="0"/>
              </a:rPr>
              <a:t>Елабужском</a:t>
            </a:r>
            <a:r>
              <a:rPr lang="ru-RU" dirty="0" smtClean="0">
                <a:latin typeface="Georgia" pitchFamily="18" charset="0"/>
              </a:rPr>
              <a:t> </a:t>
            </a:r>
            <a:r>
              <a:rPr lang="ru-RU" dirty="0" err="1" smtClean="0">
                <a:latin typeface="Georgia" pitchFamily="18" charset="0"/>
              </a:rPr>
              <a:t>районе,с.Котловка</a:t>
            </a:r>
            <a:r>
              <a:rPr lang="ru-RU" dirty="0" smtClean="0">
                <a:latin typeface="Georgia" pitchFamily="18" charset="0"/>
              </a:rPr>
              <a:t>. </a:t>
            </a:r>
          </a:p>
          <a:p>
            <a:r>
              <a:rPr lang="ru-RU" dirty="0" smtClean="0">
                <a:latin typeface="Georgia" pitchFamily="18" charset="0"/>
              </a:rPr>
              <a:t>Место службы :штаб 150 сталинской </a:t>
            </a:r>
            <a:r>
              <a:rPr lang="ru-RU" dirty="0" err="1" smtClean="0">
                <a:latin typeface="Georgia" pitchFamily="18" charset="0"/>
              </a:rPr>
              <a:t>сд.добр</a:t>
            </a:r>
            <a:r>
              <a:rPr lang="ru-RU" dirty="0" smtClean="0">
                <a:latin typeface="Georgia" pitchFamily="18" charset="0"/>
              </a:rPr>
              <a:t>. сибиряков.</a:t>
            </a:r>
          </a:p>
          <a:p>
            <a:r>
              <a:rPr lang="ru-RU" dirty="0" smtClean="0">
                <a:latin typeface="Georgia" pitchFamily="18" charset="0"/>
              </a:rPr>
              <a:t>Убит 28.11.1942,Смоленская </a:t>
            </a:r>
            <a:r>
              <a:rPr lang="ru-RU" dirty="0" err="1" smtClean="0">
                <a:latin typeface="Georgia" pitchFamily="18" charset="0"/>
              </a:rPr>
              <a:t>обл.,Бельский</a:t>
            </a:r>
            <a:r>
              <a:rPr lang="ru-RU" dirty="0" smtClean="0">
                <a:latin typeface="Georgia" pitchFamily="18" charset="0"/>
              </a:rPr>
              <a:t> </a:t>
            </a:r>
            <a:r>
              <a:rPr lang="ru-RU" dirty="0" err="1" smtClean="0">
                <a:latin typeface="Georgia" pitchFamily="18" charset="0"/>
              </a:rPr>
              <a:t>р-н,д</a:t>
            </a:r>
            <a:r>
              <a:rPr lang="ru-RU" dirty="0" smtClean="0">
                <a:latin typeface="Georgia" pitchFamily="18" charset="0"/>
              </a:rPr>
              <a:t>. </a:t>
            </a:r>
            <a:r>
              <a:rPr lang="ru-RU" dirty="0" err="1" smtClean="0">
                <a:latin typeface="Georgia" pitchFamily="18" charset="0"/>
              </a:rPr>
              <a:t>Влазнево</a:t>
            </a:r>
            <a:endParaRPr lang="ru-RU" dirty="0" smtClean="0">
              <a:latin typeface="Georgia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02367" y="969865"/>
            <a:ext cx="4336393" cy="3560614"/>
          </a:xfrm>
          <a:prstGeom prst="rect">
            <a:avLst/>
          </a:prstGeom>
        </p:spPr>
      </p:pic>
      <p:pic>
        <p:nvPicPr>
          <p:cNvPr id="9" name="Содержимое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19" y="4601168"/>
            <a:ext cx="1105646" cy="11555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188" y="5510164"/>
            <a:ext cx="3035658" cy="679482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05891" y="845127"/>
            <a:ext cx="2687782" cy="3747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ание 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листание 6" id="{F508BB08-7BFF-4193-8876-0BA6A9E7B10A}" vid="{47069512-C618-486E-9F48-01ABEFCDE3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7</Template>
  <TotalTime>5404</TotalTime>
  <Words>2754</Words>
  <Application>Microsoft Office PowerPoint</Application>
  <PresentationFormat>Произвольный</PresentationFormat>
  <Paragraphs>422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листание 7</vt:lpstr>
      <vt:lpstr> КНИГА    ПАМЯТИ </vt:lpstr>
      <vt:lpstr>По дорогам войны шли мои земляки</vt:lpstr>
      <vt:lpstr>Белогубкин Николай Павлович 1922 -2007</vt:lpstr>
      <vt:lpstr>Вардаков Григорий Николаевич  1918-1995</vt:lpstr>
      <vt:lpstr>Ефремов Иван Семёнович 1919-1944</vt:lpstr>
      <vt:lpstr> Землянов  Иван Никонорович 1905-  1974 </vt:lpstr>
      <vt:lpstr>Землянов Иван Иванович 1927-2004</vt:lpstr>
      <vt:lpstr>Ибатаев Петр Васильевич 1904-1942</vt:lpstr>
      <vt:lpstr>Куликов Петр Петрович 1903-1942</vt:lpstr>
      <vt:lpstr>Смирнов Николай Григорьевич 1923-1997</vt:lpstr>
      <vt:lpstr>Круподеров Василий Михайлович 1921г.р.</vt:lpstr>
      <vt:lpstr>Иванов Александр Петрович 1902-1983</vt:lpstr>
      <vt:lpstr>Лаптев Михаил Петрович 1911 -1991  </vt:lpstr>
      <vt:lpstr>Лебедев Дмитрий Никитович 1912-1944</vt:lpstr>
      <vt:lpstr> Небылицын Михаил Павлович  1921 -1984</vt:lpstr>
      <vt:lpstr>Нырков Михаил Иванович 1922-1943</vt:lpstr>
      <vt:lpstr>Пермяков Михаил Петрович 1905-1977</vt:lpstr>
      <vt:lpstr>Старкин Михаил Филлимонович 1924-1942</vt:lpstr>
      <vt:lpstr>Сычев Сергей Прокофьевич  1918-2015 </vt:lpstr>
      <vt:lpstr>    Черемисинов Максим  Лаврентьевич </vt:lpstr>
      <vt:lpstr>Цыпленков Павел Васильевич 1912-1969</vt:lpstr>
      <vt:lpstr>Чирков Афанасий Нестерович 1913-1989</vt:lpstr>
      <vt:lpstr>Нырков Иван  Корнеевич 1903-1944</vt:lpstr>
      <vt:lpstr>Юганов Михаил Григорьевич 1918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Список земляков сражавшихся за Родину в годы ВОВ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Справочное издание КНИГА ПАМЯТИ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OEM</cp:lastModifiedBy>
  <cp:revision>292</cp:revision>
  <dcterms:created xsi:type="dcterms:W3CDTF">2016-11-15T09:14:47Z</dcterms:created>
  <dcterms:modified xsi:type="dcterms:W3CDTF">2024-12-19T07:55:02Z</dcterms:modified>
</cp:coreProperties>
</file>